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145706282" r:id="rId3"/>
    <p:sldId id="257" r:id="rId4"/>
    <p:sldId id="258" r:id="rId5"/>
    <p:sldId id="262" r:id="rId6"/>
    <p:sldId id="2145706241" r:id="rId7"/>
    <p:sldId id="2145706279" r:id="rId8"/>
    <p:sldId id="2145706280" r:id="rId9"/>
    <p:sldId id="2145706276" r:id="rId10"/>
    <p:sldId id="474" r:id="rId11"/>
    <p:sldId id="268" r:id="rId12"/>
    <p:sldId id="2145706235" r:id="rId13"/>
    <p:sldId id="475" r:id="rId14"/>
    <p:sldId id="2145706256" r:id="rId15"/>
    <p:sldId id="516" r:id="rId16"/>
    <p:sldId id="286" r:id="rId17"/>
    <p:sldId id="2145706236" r:id="rId18"/>
    <p:sldId id="2145706237" r:id="rId19"/>
    <p:sldId id="2145706239" r:id="rId20"/>
    <p:sldId id="2145706261" r:id="rId21"/>
    <p:sldId id="2145706278" r:id="rId22"/>
    <p:sldId id="517" r:id="rId23"/>
    <p:sldId id="514" r:id="rId24"/>
    <p:sldId id="2145706277" r:id="rId25"/>
    <p:sldId id="2145706260" r:id="rId26"/>
    <p:sldId id="2145706262" r:id="rId27"/>
    <p:sldId id="280" r:id="rId28"/>
    <p:sldId id="2145706254" r:id="rId29"/>
    <p:sldId id="274" r:id="rId30"/>
    <p:sldId id="2145706284" r:id="rId3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F265C6-3BF9-E00D-5465-F65C63AF87DD}" name="tomoko taniyama" initials="tt" userId="ae726630fce6a7b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4AFBA"/>
    <a:srgbClr val="FF84FF"/>
    <a:srgbClr val="FF40FF"/>
    <a:srgbClr val="F700D3"/>
    <a:srgbClr val="F600E8"/>
    <a:srgbClr val="FFE8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61"/>
    <p:restoredTop sz="53741"/>
  </p:normalViewPr>
  <p:slideViewPr>
    <p:cSldViewPr snapToGrid="0">
      <p:cViewPr varScale="1">
        <p:scale>
          <a:sx n="65" d="100"/>
          <a:sy n="65" d="100"/>
        </p:scale>
        <p:origin x="268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A256E-CF23-384B-A65C-2C02FC40459C}" type="datetimeFigureOut">
              <a:rPr kumimoji="1" lang="ja-JP" altLang="en-US" smtClean="0"/>
              <a:t>2024/1/18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E4BC6-5D81-4A43-9B81-D72DE485FE25}" type="slidenum">
              <a:rPr kumimoji="1" lang="ja-JP" altLang="en-US" smtClean="0"/>
              <a:t>‹#›</a:t>
            </a:fld>
            <a:endParaRPr kumimoji="1" lang="ja-JP" altLang="en-US"/>
          </a:p>
        </p:txBody>
      </p:sp>
    </p:spTree>
    <p:extLst>
      <p:ext uri="{BB962C8B-B14F-4D97-AF65-F5344CB8AC3E}">
        <p14:creationId xmlns:p14="http://schemas.microsoft.com/office/powerpoint/2010/main" val="13906772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1</a:t>
            </a:fld>
            <a:endParaRPr kumimoji="1" lang="ja-JP" altLang="en-US"/>
          </a:p>
        </p:txBody>
      </p:sp>
    </p:spTree>
    <p:extLst>
      <p:ext uri="{BB962C8B-B14F-4D97-AF65-F5344CB8AC3E}">
        <p14:creationId xmlns:p14="http://schemas.microsoft.com/office/powerpoint/2010/main" val="634524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最初に</a:t>
            </a:r>
            <a:endParaRPr kumimoji="1" lang="en-US" altLang="ja-JP" dirty="0"/>
          </a:p>
          <a:p>
            <a:r>
              <a:rPr kumimoji="1" lang="ja-JP" altLang="en-US"/>
              <a:t>途中で気分が悪くなったり、辛い気持ちになった人は、遠慮せずに退室してよいことを伝える</a:t>
            </a:r>
            <a:endParaRPr kumimoji="1" lang="en-US" altLang="ja-JP" dirty="0"/>
          </a:p>
          <a:p>
            <a:endParaRPr kumimoji="1" lang="ja-JP" altLang="en-US"/>
          </a:p>
        </p:txBody>
      </p:sp>
      <p:sp>
        <p:nvSpPr>
          <p:cNvPr id="4" name="スライド番号プレースホルダー 3"/>
          <p:cNvSpPr>
            <a:spLocks noGrp="1"/>
          </p:cNvSpPr>
          <p:nvPr>
            <p:ph type="sldNum" sz="quarter" idx="5"/>
          </p:nvPr>
        </p:nvSpPr>
        <p:spPr/>
        <p:txBody>
          <a:bodyPr/>
          <a:lstStyle/>
          <a:p>
            <a:fld id="{C6375F15-9990-5F41-9EE3-589CDB0C5138}" type="slidenum">
              <a:rPr kumimoji="1" lang="ja-JP" altLang="en-US" smtClean="0"/>
              <a:t>2</a:t>
            </a:fld>
            <a:endParaRPr kumimoji="1" lang="ja-JP" altLang="en-US"/>
          </a:p>
        </p:txBody>
      </p:sp>
    </p:spTree>
    <p:extLst>
      <p:ext uri="{BB962C8B-B14F-4D97-AF65-F5344CB8AC3E}">
        <p14:creationId xmlns:p14="http://schemas.microsoft.com/office/powerpoint/2010/main" val="686348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アイスブレイクを入れる</a:t>
            </a:r>
            <a:endParaRPr kumimoji="1" lang="en-US" altLang="ja-JP" dirty="0"/>
          </a:p>
          <a:p>
            <a:r>
              <a:rPr kumimoji="1" lang="ja-JP" altLang="en-US"/>
              <a:t>がんとの関わりや、がん教育をはじめたきっかけなども</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3</a:t>
            </a:fld>
            <a:endParaRPr kumimoji="1" lang="ja-JP" altLang="en-US"/>
          </a:p>
        </p:txBody>
      </p:sp>
    </p:spTree>
    <p:extLst>
      <p:ext uri="{BB962C8B-B14F-4D97-AF65-F5344CB8AC3E}">
        <p14:creationId xmlns:p14="http://schemas.microsoft.com/office/powerpoint/2010/main" val="2750195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最初にポイントを話しておくとスムーズです</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4</a:t>
            </a:fld>
            <a:endParaRPr kumimoji="1" lang="ja-JP" altLang="en-US"/>
          </a:p>
        </p:txBody>
      </p:sp>
    </p:spTree>
    <p:extLst>
      <p:ext uri="{BB962C8B-B14F-4D97-AF65-F5344CB8AC3E}">
        <p14:creationId xmlns:p14="http://schemas.microsoft.com/office/powerpoint/2010/main" val="2089121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がんって聞いたことありますか？どんなイメージですか？</a:t>
            </a:r>
            <a:endParaRPr kumimoji="1" lang="en-US" altLang="ja-JP" dirty="0"/>
          </a:p>
          <a:p>
            <a:r>
              <a:rPr kumimoji="1" lang="ja-JP" altLang="en-US"/>
              <a:t>がんと聞いて怖いと感じる人も多いかもしれません。</a:t>
            </a:r>
            <a:endParaRPr kumimoji="1" lang="en-US" altLang="ja-JP" dirty="0"/>
          </a:p>
          <a:p>
            <a:r>
              <a:rPr kumimoji="1" lang="ja-JP" altLang="en-US"/>
              <a:t>今日は、正しく知ることで、怖いと思う気持ちを減らせるように、みなさんと一緒に勉強してきたいと思います。</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6</a:t>
            </a:fld>
            <a:endParaRPr kumimoji="1" lang="ja-JP" altLang="en-US"/>
          </a:p>
        </p:txBody>
      </p:sp>
    </p:spTree>
    <p:extLst>
      <p:ext uri="{BB962C8B-B14F-4D97-AF65-F5344CB8AC3E}">
        <p14:creationId xmlns:p14="http://schemas.microsoft.com/office/powerpoint/2010/main" val="3134699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がんになる人はどれくらいでしょうか？（アニメーション</a:t>
            </a:r>
            <a:r>
              <a:rPr kumimoji="1" lang="en-US" altLang="ja-JP" dirty="0"/>
              <a:t>1)</a:t>
            </a:r>
          </a:p>
          <a:p>
            <a:r>
              <a:rPr kumimoji="1" lang="ja-JP" altLang="en-US"/>
              <a:t>選択肢を読み上げる</a:t>
            </a:r>
            <a:endParaRPr kumimoji="1" lang="en-US" altLang="ja-JP" dirty="0"/>
          </a:p>
          <a:p>
            <a:r>
              <a:rPr kumimoji="1" lang="ja-JP" altLang="en-US"/>
              <a:t>正解は</a:t>
            </a:r>
            <a:r>
              <a:rPr kumimoji="1" lang="en-US" altLang="ja-JP" dirty="0"/>
              <a:t>...</a:t>
            </a:r>
            <a:r>
              <a:rPr kumimoji="1" lang="ja-JP" altLang="en-US"/>
              <a:t>（アニメーション</a:t>
            </a:r>
            <a:r>
              <a:rPr kumimoji="1" lang="en-US" altLang="ja-JP" dirty="0"/>
              <a:t>2</a:t>
            </a:r>
            <a:r>
              <a:rPr kumimoji="1" lang="ja-JP" altLang="en-US"/>
              <a:t>）</a:t>
            </a:r>
          </a:p>
        </p:txBody>
      </p:sp>
      <p:sp>
        <p:nvSpPr>
          <p:cNvPr id="4" name="スライド番号プレースホルダー 3"/>
          <p:cNvSpPr>
            <a:spLocks noGrp="1"/>
          </p:cNvSpPr>
          <p:nvPr>
            <p:ph type="sldNum" sz="quarter" idx="5"/>
          </p:nvPr>
        </p:nvSpPr>
        <p:spPr/>
        <p:txBody>
          <a:bodyPr/>
          <a:lstStyle/>
          <a:p>
            <a:fld id="{C6375F15-9990-5F41-9EE3-589CDB0C5138}" type="slidenum">
              <a:rPr kumimoji="1" lang="ja-JP" altLang="en-US" smtClean="0"/>
              <a:t>8</a:t>
            </a:fld>
            <a:endParaRPr kumimoji="1" lang="ja-JP" altLang="en-US"/>
          </a:p>
        </p:txBody>
      </p:sp>
    </p:spTree>
    <p:extLst>
      <p:ext uri="{BB962C8B-B14F-4D97-AF65-F5344CB8AC3E}">
        <p14:creationId xmlns:p14="http://schemas.microsoft.com/office/powerpoint/2010/main" val="324351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（アニメーション</a:t>
            </a:r>
            <a:r>
              <a:rPr kumimoji="1" lang="en-US" altLang="ja-JP" dirty="0"/>
              <a:t>1)</a:t>
            </a:r>
            <a:r>
              <a:rPr kumimoji="1" lang="ja-JP" altLang="en-US"/>
              <a:t>日本人は</a:t>
            </a:r>
            <a:r>
              <a:rPr kumimoji="1" lang="en-US" altLang="ja-JP" dirty="0"/>
              <a:t>2</a:t>
            </a:r>
            <a:r>
              <a:rPr kumimoji="1" lang="ja-JP" altLang="en-US"/>
              <a:t>人</a:t>
            </a:r>
            <a:r>
              <a:rPr kumimoji="1" lang="en-US" altLang="ja-JP" dirty="0"/>
              <a:t>1</a:t>
            </a:r>
            <a:r>
              <a:rPr kumimoji="1" lang="ja-JP" altLang="en-US"/>
              <a:t>人ががんと診断されるのですから、</a:t>
            </a:r>
            <a:r>
              <a:rPr kumimoji="1" lang="ja-JP" altLang="en-US" sz="1200"/>
              <a:t>がんは誰もがなるかもしれない病気なんですね</a:t>
            </a:r>
          </a:p>
          <a:p>
            <a:endParaRPr kumimoji="1" lang="en-US" altLang="ja-JP" dirty="0"/>
          </a:p>
        </p:txBody>
      </p:sp>
      <p:sp>
        <p:nvSpPr>
          <p:cNvPr id="4" name="スライド番号プレースホルダー 3"/>
          <p:cNvSpPr>
            <a:spLocks noGrp="1"/>
          </p:cNvSpPr>
          <p:nvPr>
            <p:ph type="sldNum" sz="quarter" idx="10"/>
          </p:nvPr>
        </p:nvSpPr>
        <p:spPr/>
        <p:txBody>
          <a:bodyPr/>
          <a:lstStyle/>
          <a:p>
            <a:fld id="{96BBB197-2DF4-4E91-A988-03D69B58B699}" type="slidenum">
              <a:rPr kumimoji="1" lang="ja-JP" altLang="en-US" smtClean="0"/>
              <a:t>9</a:t>
            </a:fld>
            <a:endParaRPr kumimoji="1" lang="ja-JP" altLang="en-US"/>
          </a:p>
        </p:txBody>
      </p:sp>
    </p:spTree>
    <p:extLst>
      <p:ext uri="{BB962C8B-B14F-4D97-AF65-F5344CB8AC3E}">
        <p14:creationId xmlns:p14="http://schemas.microsoft.com/office/powerpoint/2010/main" val="494028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私たちの体は約</a:t>
            </a:r>
            <a:r>
              <a:rPr kumimoji="1" lang="en-US" altLang="ja-JP" dirty="0"/>
              <a:t>37</a:t>
            </a:r>
            <a:r>
              <a:rPr kumimoji="1" lang="ja-JP" altLang="en-US"/>
              <a:t>兆個の細胞からできています。</a:t>
            </a:r>
            <a:endParaRPr kumimoji="1" lang="en-US" altLang="ja-JP" dirty="0"/>
          </a:p>
          <a:p>
            <a:r>
              <a:rPr kumimoji="1" lang="ja-JP" altLang="en-US"/>
              <a:t>体の細胞は毎日分裂して自分と同じコピーをつくりながら新しくなっています。（アニメーション</a:t>
            </a:r>
            <a:r>
              <a:rPr kumimoji="1" lang="en-US" altLang="ja-JP" dirty="0"/>
              <a:t>1)</a:t>
            </a:r>
          </a:p>
          <a:p>
            <a:r>
              <a:rPr lang="ja-JP" altLang="en-US"/>
              <a:t>しかし、細胞が分裂するときにコピーミスがおこり、黄色の細胞が紫になってしまうことがあります。これががん細胞のもとです。</a:t>
            </a:r>
            <a:endParaRPr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494028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通常は、</a:t>
            </a:r>
            <a:r>
              <a:rPr kumimoji="1" lang="ja-JP" altLang="en-US"/>
              <a:t>（アニメーション</a:t>
            </a:r>
            <a:r>
              <a:rPr kumimoji="1" lang="en-US" altLang="ja-JP" dirty="0"/>
              <a:t>1) </a:t>
            </a:r>
            <a:r>
              <a:rPr lang="ja-JP" altLang="en-US"/>
              <a:t>コピーミスした細胞を修理したりお掃除する役割をもった細胞（免疫）が活躍してがん細胞（紫の細胞をさしながら）が増えないようにしています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しかし、（アニメーション</a:t>
            </a:r>
            <a:r>
              <a:rPr kumimoji="1" lang="en-US" altLang="ja-JP" dirty="0"/>
              <a:t>2)</a:t>
            </a:r>
            <a:r>
              <a:rPr lang="ja-JP" altLang="en-US"/>
              <a:t>何度もコピーミスを繰り返したり、修理したりお掃除する細胞の働きが追いつかないと、紫の異常な細胞がどんどん増えてかたまりにな ります。周りに広がる性格をもっているので、血管などに入り込んで、血の流れにのって全身に存在するようになります。がんが命にかかわると思われているのは、このような、血流にのって全身に存在するようになる性質があるからです。</a:t>
            </a:r>
            <a:endParaRPr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494028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がんになりやすくしてしまうものはどれでしょう？（アニメーション</a:t>
            </a:r>
            <a:r>
              <a:rPr kumimoji="1" lang="en-US" altLang="ja-JP" dirty="0"/>
              <a:t>1)</a:t>
            </a:r>
          </a:p>
          <a:p>
            <a:r>
              <a:rPr kumimoji="1" lang="ja-JP" altLang="en-US"/>
              <a:t>選択肢を読み上げる</a:t>
            </a:r>
            <a:endParaRPr kumimoji="1" lang="en-US" altLang="ja-JP" dirty="0"/>
          </a:p>
          <a:p>
            <a:r>
              <a:rPr kumimoji="1" lang="ja-JP" altLang="en-US"/>
              <a:t>正解は</a:t>
            </a:r>
            <a:r>
              <a:rPr kumimoji="1" lang="en-US" altLang="ja-JP" dirty="0"/>
              <a:t>...</a:t>
            </a:r>
            <a:r>
              <a:rPr kumimoji="1" lang="ja-JP" altLang="en-US"/>
              <a:t>（アニメーション</a:t>
            </a:r>
            <a:r>
              <a:rPr kumimoji="1" lang="en-US" altLang="ja-JP" dirty="0"/>
              <a:t>2</a:t>
            </a:r>
            <a:r>
              <a:rPr kumimoji="1" lang="ja-JP" altLang="en-US"/>
              <a:t>）</a:t>
            </a:r>
          </a:p>
        </p:txBody>
      </p:sp>
      <p:sp>
        <p:nvSpPr>
          <p:cNvPr id="4" name="スライド番号プレースホルダー 3"/>
          <p:cNvSpPr>
            <a:spLocks noGrp="1"/>
          </p:cNvSpPr>
          <p:nvPr>
            <p:ph type="sldNum" sz="quarter" idx="5"/>
          </p:nvPr>
        </p:nvSpPr>
        <p:spPr/>
        <p:txBody>
          <a:bodyPr/>
          <a:lstStyle/>
          <a:p>
            <a:fld id="{C6375F15-9990-5F41-9EE3-589CDB0C5138}" type="slidenum">
              <a:rPr kumimoji="1" lang="ja-JP" altLang="en-US" smtClean="0"/>
              <a:t>15</a:t>
            </a:fld>
            <a:endParaRPr kumimoji="1" lang="ja-JP" altLang="en-US"/>
          </a:p>
        </p:txBody>
      </p:sp>
    </p:spTree>
    <p:extLst>
      <p:ext uri="{BB962C8B-B14F-4D97-AF65-F5344CB8AC3E}">
        <p14:creationId xmlns:p14="http://schemas.microsoft.com/office/powerpoint/2010/main" val="1375844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がんになる原因は</a:t>
            </a:r>
            <a:r>
              <a:rPr lang="en-US" altLang="ja-JP" dirty="0"/>
              <a:t>,</a:t>
            </a:r>
            <a:r>
              <a:rPr lang="ja-JP" altLang="en-US"/>
              <a:t>生活習慣</a:t>
            </a:r>
            <a:r>
              <a:rPr lang="en-US" altLang="ja-JP" dirty="0"/>
              <a:t>,</a:t>
            </a:r>
            <a:r>
              <a:rPr lang="ja-JP" altLang="en-US"/>
              <a:t>細菌・ウイルス感染</a:t>
            </a:r>
            <a:r>
              <a:rPr lang="en-US" altLang="ja-JP" dirty="0"/>
              <a:t>,</a:t>
            </a:r>
            <a:r>
              <a:rPr lang="ja-JP" altLang="en-US"/>
              <a:t>持って生まれた体質（遺伝素因）など</a:t>
            </a:r>
            <a:r>
              <a:rPr lang="en-US" altLang="ja-JP" dirty="0"/>
              <a:t>, </a:t>
            </a:r>
            <a:r>
              <a:rPr lang="ja-JP" altLang="en-US"/>
              <a:t>様々あります</a:t>
            </a:r>
            <a:r>
              <a:rPr lang="en-US" altLang="ja-JP" dirty="0"/>
              <a:t>｡</a:t>
            </a:r>
            <a:r>
              <a:rPr lang="ja-JP" altLang="en-US"/>
              <a:t>これらのどれか一つが原因となるということではなく</a:t>
            </a:r>
            <a:r>
              <a:rPr lang="en-US" altLang="ja-JP" dirty="0"/>
              <a:t>,</a:t>
            </a:r>
            <a:r>
              <a:rPr lang="ja-JP" altLang="en-US"/>
              <a:t>幾つかが重なり合ったとき に</a:t>
            </a:r>
            <a:r>
              <a:rPr lang="en-US" altLang="ja-JP" dirty="0"/>
              <a:t>,</a:t>
            </a:r>
            <a:r>
              <a:rPr lang="ja-JP" altLang="en-US"/>
              <a:t>その可能性が高まります</a:t>
            </a:r>
            <a:r>
              <a:rPr lang="en-US" altLang="ja-JP" dirty="0"/>
              <a:t>｡</a:t>
            </a:r>
          </a:p>
          <a:p>
            <a:r>
              <a:rPr lang="ja-JP" altLang="en-US"/>
              <a:t>このことから</a:t>
            </a:r>
            <a:r>
              <a:rPr lang="en-US" altLang="ja-JP" dirty="0"/>
              <a:t>,</a:t>
            </a:r>
            <a:r>
              <a:rPr lang="ja-JP" altLang="en-US"/>
              <a:t>望ましい生活習慣を身に付けたり、感染対策を行ったりすることで、がんになりにくくすることができます</a:t>
            </a:r>
            <a:r>
              <a:rPr lang="en-US" altLang="ja-JP" dirty="0"/>
              <a:t>｡</a:t>
            </a:r>
          </a:p>
          <a:p>
            <a:r>
              <a:rPr lang="ja-JP" altLang="en-US"/>
              <a:t>しかし、がんには原因がよくわかっていないものも多いことから、（アニメーション</a:t>
            </a:r>
            <a:r>
              <a:rPr lang="en-US" altLang="ja-JP" dirty="0"/>
              <a:t>1</a:t>
            </a:r>
            <a:r>
              <a:rPr lang="ja-JP" altLang="en-US"/>
              <a:t>）誰もがなるかもしれない病気といえます。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この中にある、がんの原因になる可能性のある「生活習慣」にはどんなものがあるでしょうか？（時間があれば手を挙げてもらうのも一つです）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喫煙、お酒の飲み過ぎ、かたよった食事（塩分過多、野菜不足）、運動不足など</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タバコは肺がんになるリスクを上げますが、タバコを吸っていなくても肺がんになる人はいます。</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494028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タバコは肺がんだけでなく、煙の通り道である喉、それだけでなく他にもいろんながんの原因になることがわかっています。ただし、タバコを吸っていなくても肺がんになる人もいます。</a:t>
            </a:r>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17</a:t>
            </a:fld>
            <a:endParaRPr kumimoji="1" lang="ja-JP" altLang="en-US"/>
          </a:p>
        </p:txBody>
      </p:sp>
    </p:spTree>
    <p:extLst>
      <p:ext uri="{BB962C8B-B14F-4D97-AF65-F5344CB8AC3E}">
        <p14:creationId xmlns:p14="http://schemas.microsoft.com/office/powerpoint/2010/main" val="3945754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さらに受動喫煙と言ってタバコを吸っている周りの人もがんになりやすくさせることがあります。</a:t>
            </a:r>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18</a:t>
            </a:fld>
            <a:endParaRPr kumimoji="1" lang="ja-JP" altLang="en-US"/>
          </a:p>
        </p:txBody>
      </p:sp>
    </p:spTree>
    <p:extLst>
      <p:ext uri="{BB962C8B-B14F-4D97-AF65-F5344CB8AC3E}">
        <p14:creationId xmlns:p14="http://schemas.microsoft.com/office/powerpoint/2010/main" val="1376322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飲み過ぎも、食道がんや肝臓がんといったがんになりやすくさせます</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19</a:t>
            </a:fld>
            <a:endParaRPr kumimoji="1" lang="ja-JP" altLang="en-US"/>
          </a:p>
        </p:txBody>
      </p:sp>
    </p:spTree>
    <p:extLst>
      <p:ext uri="{BB962C8B-B14F-4D97-AF65-F5344CB8AC3E}">
        <p14:creationId xmlns:p14="http://schemas.microsoft.com/office/powerpoint/2010/main" val="4232179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感染したら必ずがんになるわけではありませんが、ウィルスや菌の</a:t>
            </a:r>
            <a:r>
              <a:rPr lang="ja-JP" altLang="en-US" b="0" i="0">
                <a:solidFill>
                  <a:srgbClr val="000000"/>
                </a:solidFill>
                <a:effectLst/>
                <a:latin typeface="Helvetica Neue" panose="02000503000000020004" pitchFamily="2" charset="0"/>
              </a:rPr>
              <a:t>感染によってなりやすくなるがんがあります。</a:t>
            </a:r>
            <a:endParaRPr lang="en-US" altLang="ja-JP" b="0" i="0" dirty="0">
              <a:solidFill>
                <a:srgbClr val="000000"/>
              </a:solidFill>
              <a:effectLst/>
              <a:latin typeface="Helvetica Neue" panose="02000503000000020004" pitchFamily="2" charset="0"/>
            </a:endParaRPr>
          </a:p>
          <a:p>
            <a:r>
              <a:rPr lang="ja-JP" altLang="en-US" b="0" i="0">
                <a:solidFill>
                  <a:srgbClr val="000000"/>
                </a:solidFill>
                <a:effectLst/>
                <a:latin typeface="Helvetica Neue" panose="02000503000000020004" pitchFamily="2" charset="0"/>
              </a:rPr>
              <a:t>主なもので、ピロリ菌、肝炎ウイルス、</a:t>
            </a:r>
            <a:r>
              <a:rPr lang="en" altLang="ja-JP" b="0" i="0" dirty="0">
                <a:solidFill>
                  <a:srgbClr val="000000"/>
                </a:solidFill>
                <a:effectLst/>
                <a:latin typeface="Helvetica Neue" panose="02000503000000020004" pitchFamily="2" charset="0"/>
              </a:rPr>
              <a:t>HPV</a:t>
            </a:r>
            <a:r>
              <a:rPr lang="ja-JP" altLang="en" b="0" i="0">
                <a:solidFill>
                  <a:srgbClr val="000000"/>
                </a:solidFill>
                <a:effectLst/>
                <a:latin typeface="Helvetica Neue" panose="02000503000000020004" pitchFamily="2" charset="0"/>
              </a:rPr>
              <a:t>（</a:t>
            </a:r>
            <a:r>
              <a:rPr lang="ja-JP" altLang="en-US" b="0" i="0">
                <a:solidFill>
                  <a:srgbClr val="000000"/>
                </a:solidFill>
                <a:effectLst/>
                <a:latin typeface="Helvetica Neue" panose="02000503000000020004" pitchFamily="2" charset="0"/>
              </a:rPr>
              <a:t>ヒトパピローマウイルス）が挙げられます。（</a:t>
            </a:r>
            <a:r>
              <a:rPr kumimoji="1" lang="ja-JP" altLang="en-US"/>
              <a:t>がん自体は感染しません）</a:t>
            </a:r>
            <a:endParaRPr kumimoji="1" lang="en-US" altLang="ja-JP" dirty="0"/>
          </a:p>
          <a:p>
            <a:r>
              <a:rPr kumimoji="1" lang="ja-JP" altLang="en-US"/>
              <a:t>これらに対するワクチンやお薬など、対策をたてることで</a:t>
            </a:r>
            <a:r>
              <a:rPr lang="ja-JP" altLang="en-US"/>
              <a:t>がんを予防していきます。</a:t>
            </a:r>
            <a:endParaRPr lang="en-US" altLang="ja-JP" dirty="0"/>
          </a:p>
          <a:p>
            <a:r>
              <a:rPr kumimoji="1" lang="en-US" altLang="ja-JP" dirty="0"/>
              <a:t>HPV</a:t>
            </a:r>
            <a:r>
              <a:rPr kumimoji="1" lang="ja-JP" altLang="en-US"/>
              <a:t>も感染を予防してがんになりにくくするためのワクチンがあります。</a:t>
            </a:r>
            <a:r>
              <a:rPr kumimoji="1" lang="en-US" altLang="ja-JP" dirty="0"/>
              <a:t>(</a:t>
            </a:r>
            <a:r>
              <a:rPr kumimoji="1" lang="ja-JP" altLang="en-US"/>
              <a:t>アニメーション</a:t>
            </a:r>
            <a:r>
              <a:rPr kumimoji="1" lang="en-US" altLang="ja-JP" dirty="0"/>
              <a:t>1)</a:t>
            </a:r>
            <a:r>
              <a:rPr kumimoji="1" lang="ja-JP" altLang="en-US"/>
              <a:t>小学</a:t>
            </a:r>
            <a:r>
              <a:rPr kumimoji="1" lang="en-US" altLang="ja-JP" dirty="0"/>
              <a:t>6</a:t>
            </a:r>
            <a:r>
              <a:rPr kumimoji="1" lang="ja-JP" altLang="en-US"/>
              <a:t>年生の女子はすでに接種した人もいるかもしれませんね。</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20</a:t>
            </a:fld>
            <a:endParaRPr kumimoji="1" lang="ja-JP" altLang="en-US"/>
          </a:p>
        </p:txBody>
      </p:sp>
    </p:spTree>
    <p:extLst>
      <p:ext uri="{BB962C8B-B14F-4D97-AF65-F5344CB8AC3E}">
        <p14:creationId xmlns:p14="http://schemas.microsoft.com/office/powerpoint/2010/main" val="1314910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b="0"/>
              <a:t>がんを早期発見できる可能性があるのはどれ？（アニメーション</a:t>
            </a:r>
            <a:r>
              <a:rPr lang="en-US" altLang="ja-JP" sz="1200" b="0" dirty="0"/>
              <a:t>1</a:t>
            </a:r>
            <a:r>
              <a:rPr lang="ja-JP" altLang="en-US" sz="1200" b="0"/>
              <a:t>）</a:t>
            </a:r>
            <a:endParaRPr lang="en-US" altLang="ja-JP" sz="1200" b="0" dirty="0"/>
          </a:p>
          <a:p>
            <a:r>
              <a:rPr kumimoji="1" lang="ja-JP" altLang="en-US"/>
              <a:t>選択肢を読み上げる</a:t>
            </a:r>
            <a:endParaRPr kumimoji="1" lang="en-US" altLang="ja-JP" dirty="0"/>
          </a:p>
          <a:p>
            <a:r>
              <a:rPr kumimoji="1" lang="ja-JP" altLang="en-US"/>
              <a:t>正解は</a:t>
            </a:r>
            <a:r>
              <a:rPr kumimoji="1" lang="en-US" altLang="ja-JP" dirty="0"/>
              <a:t>...</a:t>
            </a:r>
            <a:r>
              <a:rPr kumimoji="1" lang="ja-JP" altLang="en-US"/>
              <a:t>（アニメーション</a:t>
            </a:r>
            <a:r>
              <a:rPr kumimoji="1" lang="en-US" altLang="ja-JP" dirty="0"/>
              <a:t>2</a:t>
            </a:r>
            <a:r>
              <a:rPr kumimoji="1" lang="ja-JP" altLang="en-US"/>
              <a:t>）</a:t>
            </a:r>
          </a:p>
          <a:p>
            <a:endParaRPr lang="en-US" altLang="ja-JP" sz="1200" b="0" dirty="0"/>
          </a:p>
          <a:p>
            <a:r>
              <a:rPr lang="ja-JP" altLang="en-US"/>
              <a:t>症状のない健康な人が、がんがあるかどうかを調べて、疑いがある場合はさらに詳しく検査をすることによってがんを早期に見つけることを「がん検診」といいます。</a:t>
            </a:r>
            <a:r>
              <a:rPr kumimoji="1" lang="en-US" altLang="ja-JP" dirty="0"/>
              <a:t>A)</a:t>
            </a:r>
            <a:r>
              <a:rPr kumimoji="1" lang="ja-JP" altLang="en-US"/>
              <a:t>について：がんが小さなうちに発見できるのは、具合が悪くなってからではなく、症状がないときです。</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22</a:t>
            </a:fld>
            <a:endParaRPr kumimoji="1" lang="ja-JP" altLang="en-US"/>
          </a:p>
        </p:txBody>
      </p:sp>
    </p:spTree>
    <p:extLst>
      <p:ext uri="{BB962C8B-B14F-4D97-AF65-F5344CB8AC3E}">
        <p14:creationId xmlns:p14="http://schemas.microsoft.com/office/powerpoint/2010/main" val="2351021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b="0"/>
              <a:t>がん検診で早期発見されて治療を受けると、どれくらいの人が長生きできる？（アニメーション</a:t>
            </a:r>
            <a:r>
              <a:rPr lang="en-US" altLang="ja-JP" sz="1200" b="0" dirty="0"/>
              <a:t>1</a:t>
            </a:r>
            <a:r>
              <a:rPr lang="ja-JP" altLang="en-US" sz="1200" b="0"/>
              <a:t>）</a:t>
            </a:r>
            <a:endParaRPr lang="en-US" altLang="ja-JP" sz="1200" b="0" dirty="0"/>
          </a:p>
          <a:p>
            <a:r>
              <a:rPr kumimoji="1" lang="ja-JP" altLang="en-US"/>
              <a:t>選択肢を読み上げる</a:t>
            </a:r>
            <a:endParaRPr kumimoji="1" lang="en-US" altLang="ja-JP" dirty="0"/>
          </a:p>
          <a:p>
            <a:r>
              <a:rPr kumimoji="1" lang="ja-JP" altLang="en-US"/>
              <a:t>正解は</a:t>
            </a:r>
            <a:r>
              <a:rPr kumimoji="1" lang="en-US" altLang="ja-JP" dirty="0"/>
              <a:t>...</a:t>
            </a:r>
            <a:r>
              <a:rPr kumimoji="1" lang="ja-JP" altLang="en-US"/>
              <a:t>（アニメーション</a:t>
            </a:r>
            <a:r>
              <a:rPr kumimoji="1" lang="en-US" altLang="ja-JP" dirty="0"/>
              <a:t>2</a:t>
            </a:r>
            <a:r>
              <a:rPr kumimoji="1" lang="ja-JP" altLang="en-US"/>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検診で見つかりにくいがんもたくさんありますが、健康な状態でがんを早く見つけて治療を受けることで治るがんもあるのです。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r>
              <a:rPr kumimoji="1" lang="en-US" altLang="ja-JP" dirty="0"/>
              <a:t>【</a:t>
            </a:r>
            <a:r>
              <a:rPr kumimoji="1" lang="ja-JP" altLang="en-US"/>
              <a:t>出典</a:t>
            </a:r>
            <a:r>
              <a:rPr kumimoji="1" lang="en-US" altLang="ja-JP" dirty="0"/>
              <a:t>】</a:t>
            </a:r>
          </a:p>
          <a:p>
            <a:r>
              <a:rPr lang="ja-JP" altLang="ja-JP" sz="1200">
                <a:solidFill>
                  <a:srgbClr val="595959"/>
                </a:solidFill>
                <a:latin typeface="游明朝" panose="02020400000000000000" pitchFamily="18" charset="-128"/>
                <a:ea typeface="メイリオ" panose="020B0604030504040204" pitchFamily="50" charset="-128"/>
                <a:cs typeface="Arial" panose="020B0604020202020204" pitchFamily="34" charset="0"/>
              </a:rPr>
              <a:t>国立がん研究センターがん情報サービス「がん診療連携拠点</a:t>
            </a:r>
            <a:r>
              <a:rPr lang="ja-JP" altLang="en-US" sz="1200">
                <a:solidFill>
                  <a:srgbClr val="595959"/>
                </a:solidFill>
                <a:latin typeface="游明朝" panose="02020400000000000000" pitchFamily="18" charset="-128"/>
                <a:ea typeface="メイリオ" panose="020B0604030504040204" pitchFamily="50" charset="-128"/>
                <a:cs typeface="Arial" panose="020B0604020202020204" pitchFamily="34" charset="0"/>
              </a:rPr>
              <a:t>病院</a:t>
            </a:r>
            <a:r>
              <a:rPr lang="ja-JP" altLang="ja-JP" sz="1200">
                <a:solidFill>
                  <a:srgbClr val="595959"/>
                </a:solidFill>
                <a:latin typeface="游明朝" panose="02020400000000000000" pitchFamily="18" charset="-128"/>
                <a:ea typeface="メイリオ" panose="020B0604030504040204" pitchFamily="50" charset="-128"/>
                <a:cs typeface="Arial" panose="020B0604020202020204" pitchFamily="34" charset="0"/>
              </a:rPr>
              <a:t>等院内がん登録生存率集計（</a:t>
            </a:r>
            <a:r>
              <a:rPr lang="en-US" altLang="ja-JP" sz="1200" dirty="0">
                <a:solidFill>
                  <a:srgbClr val="595959"/>
                </a:solidFill>
                <a:latin typeface="游明朝" panose="02020400000000000000" pitchFamily="18" charset="-128"/>
                <a:ea typeface="メイリオ" panose="020B0604030504040204" pitchFamily="50" charset="-128"/>
                <a:cs typeface="Arial" panose="020B0604020202020204" pitchFamily="34" charset="0"/>
              </a:rPr>
              <a:t>2010</a:t>
            </a:r>
            <a:r>
              <a:rPr lang="ja-JP" altLang="ja-JP" sz="1200">
                <a:solidFill>
                  <a:srgbClr val="595959"/>
                </a:solidFill>
                <a:latin typeface="游明朝" panose="02020400000000000000" pitchFamily="18" charset="-128"/>
                <a:ea typeface="メイリオ" panose="020B0604030504040204" pitchFamily="50" charset="-128"/>
                <a:cs typeface="Arial" panose="020B0604020202020204" pitchFamily="34" charset="0"/>
              </a:rPr>
              <a:t>－</a:t>
            </a:r>
            <a:r>
              <a:rPr lang="en-US" altLang="ja-JP" sz="1200" dirty="0">
                <a:solidFill>
                  <a:srgbClr val="595959"/>
                </a:solidFill>
                <a:latin typeface="游明朝" panose="02020400000000000000" pitchFamily="18" charset="-128"/>
                <a:ea typeface="メイリオ" panose="020B0604030504040204" pitchFamily="50" charset="-128"/>
                <a:cs typeface="Arial" panose="020B0604020202020204" pitchFamily="34" charset="0"/>
              </a:rPr>
              <a:t>2011</a:t>
            </a:r>
            <a:r>
              <a:rPr lang="ja-JP" altLang="ja-JP" sz="1200">
                <a:solidFill>
                  <a:srgbClr val="595959"/>
                </a:solidFill>
                <a:latin typeface="游明朝" panose="02020400000000000000" pitchFamily="18" charset="-128"/>
                <a:ea typeface="メイリオ" panose="020B0604030504040204" pitchFamily="50" charset="-128"/>
                <a:cs typeface="Arial" panose="020B0604020202020204" pitchFamily="34" charset="0"/>
              </a:rPr>
              <a:t>診断例）」</a:t>
            </a:r>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23</a:t>
            </a:fld>
            <a:endParaRPr kumimoji="1" lang="ja-JP" altLang="en-US"/>
          </a:p>
        </p:txBody>
      </p:sp>
    </p:spTree>
    <p:extLst>
      <p:ext uri="{BB962C8B-B14F-4D97-AF65-F5344CB8AC3E}">
        <p14:creationId xmlns:p14="http://schemas.microsoft.com/office/powerpoint/2010/main" val="590984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24</a:t>
            </a:fld>
            <a:endParaRPr kumimoji="1" lang="ja-JP" altLang="en-US"/>
          </a:p>
        </p:txBody>
      </p:sp>
    </p:spTree>
    <p:extLst>
      <p:ext uri="{BB962C8B-B14F-4D97-AF65-F5344CB8AC3E}">
        <p14:creationId xmlns:p14="http://schemas.microsoft.com/office/powerpoint/2010/main" val="913220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がんの治療は手術・放射線・薬の治療の</a:t>
            </a:r>
            <a:r>
              <a:rPr kumimoji="1" lang="en-US" altLang="ja-JP" dirty="0"/>
              <a:t>3</a:t>
            </a:r>
            <a:r>
              <a:rPr kumimoji="1" lang="ja-JP" altLang="en-US"/>
              <a:t>本立てです。</a:t>
            </a:r>
            <a:endParaRPr kumimoji="1" lang="en-US" altLang="ja-JP" dirty="0"/>
          </a:p>
          <a:p>
            <a:r>
              <a:rPr kumimoji="1" lang="ja-JP" altLang="en-US"/>
              <a:t>手術はがんの部分をとりのぞく治療です。</a:t>
            </a:r>
            <a:endParaRPr kumimoji="1" lang="en-US" altLang="ja-JP" dirty="0"/>
          </a:p>
          <a:p>
            <a:r>
              <a:rPr kumimoji="1" lang="ja-JP" altLang="en-US"/>
              <a:t>放射線は、放射線をあてることで細胞をやっつけます。</a:t>
            </a:r>
            <a:endParaRPr kumimoji="1" lang="en-US" altLang="ja-JP" dirty="0"/>
          </a:p>
          <a:p>
            <a:r>
              <a:rPr kumimoji="1" lang="ja-JP" altLang="en-US"/>
              <a:t>薬　（抗がん剤）　の治療は、のみ薬や注射などによってがん細胞をやっつけます。がんの種類や状態から、これらの治療を組み合わせることもあります。</a:t>
            </a: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BB197-2DF4-4E91-A988-03D69B58B699}"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Arial" pitchFamily="34" charset="0"/>
            </a:endParaRPr>
          </a:p>
        </p:txBody>
      </p:sp>
    </p:spTree>
    <p:extLst>
      <p:ext uri="{BB962C8B-B14F-4D97-AF65-F5344CB8AC3E}">
        <p14:creationId xmlns:p14="http://schemas.microsoft.com/office/powerpoint/2010/main" val="2659185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これらの</a:t>
            </a:r>
            <a:r>
              <a:rPr kumimoji="1" lang="en-US" altLang="ja-JP" dirty="0"/>
              <a:t>3</a:t>
            </a:r>
            <a:r>
              <a:rPr kumimoji="1" lang="ja-JP" altLang="en-US"/>
              <a:t>つの治療と一緒に行う、もう一つとても大事なことがあります。</a:t>
            </a:r>
            <a:endParaRPr kumimoji="1" lang="en-US" altLang="ja-JP" dirty="0"/>
          </a:p>
          <a:p>
            <a:r>
              <a:rPr kumimoji="1" lang="ja-JP" altLang="en-US"/>
              <a:t>緩和ケアです。</a:t>
            </a:r>
            <a:endParaRPr kumimoji="1" lang="en-US" altLang="ja-JP" dirty="0"/>
          </a:p>
          <a:p>
            <a:r>
              <a:rPr kumimoji="1" lang="ja-JP" altLang="en-US"/>
              <a:t>体の痛みをお薬で和らげたり、心の辛さを取り除く取り組みのことです。</a:t>
            </a:r>
            <a:endParaRPr kumimoji="1" lang="en-US" altLang="ja-JP" dirty="0"/>
          </a:p>
          <a:p>
            <a:r>
              <a:rPr kumimoji="1" lang="ja-JP" altLang="en-US"/>
              <a:t>患者さんだけでなく周りの人のことも応援します。</a:t>
            </a:r>
          </a:p>
          <a:p>
            <a:endParaRPr kumimoji="1" lang="en-US" altLang="ja-JP" dirty="0"/>
          </a:p>
          <a:p>
            <a:r>
              <a:rPr kumimoji="1" lang="ja-JP" altLang="en-US"/>
              <a:t>なぜ、緩和ケアが必要なのかな？</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痛みが強いと、日常生活を送ることが難しい。</a:t>
            </a: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痛みが和らぐことで体力や気力も消耗しなくてすむため、自分らしい生活を続けることができます。</a:t>
            </a: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a:effectLst/>
                <a:latin typeface="YuMincho"/>
              </a:rPr>
              <a:t>不安が和らぐことで病気とうまく向き合うことができるようになる人もたくさんいます。</a:t>
            </a:r>
            <a:endParaRPr kumimoji="1" lang="en-US" altLang="ja-JP" dirty="0"/>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26</a:t>
            </a:fld>
            <a:endParaRPr kumimoji="1" lang="ja-JP" altLang="en-US"/>
          </a:p>
        </p:txBody>
      </p:sp>
    </p:spTree>
    <p:extLst>
      <p:ext uri="{BB962C8B-B14F-4D97-AF65-F5344CB8AC3E}">
        <p14:creationId xmlns:p14="http://schemas.microsoft.com/office/powerpoint/2010/main" val="2232562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実は、病院ではとてもたくさんの種類の人たちがチームを作って患者さんや患者さんを支える人たちを応援しています。</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27</a:t>
            </a:fld>
            <a:endParaRPr kumimoji="1" lang="ja-JP" altLang="en-US"/>
          </a:p>
        </p:txBody>
      </p:sp>
    </p:spTree>
    <p:extLst>
      <p:ext uri="{BB962C8B-B14F-4D97-AF65-F5344CB8AC3E}">
        <p14:creationId xmlns:p14="http://schemas.microsoft.com/office/powerpoint/2010/main" val="406194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もし大切な人ががんになったら、みなさんはその人にどんなことをしたいですか？</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28</a:t>
            </a:fld>
            <a:endParaRPr kumimoji="1" lang="ja-JP" altLang="en-US"/>
          </a:p>
        </p:txBody>
      </p:sp>
    </p:spTree>
    <p:extLst>
      <p:ext uri="{BB962C8B-B14F-4D97-AF65-F5344CB8AC3E}">
        <p14:creationId xmlns:p14="http://schemas.microsoft.com/office/powerpoint/2010/main" val="4147003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がんへの向き合い方も人それぞれです。例えば、患者さんからは、家族や友人にこれまでどおり接してほしい、がんについて正しく知ってほしいという声がありました。（エピソードがあれば追加してください）</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がん患者さんは、診断された時や、治療で体が思うように動かせない時など、悲しんだり、悩んだり、苦しんだりします。 </a:t>
            </a: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話を聞いてもらったり、いつも通り接してもらえると、「自分を取り戻せる」と感じる人もいるようです。</a:t>
            </a: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また、間違った理解で接することで傷つくこともあります。</a:t>
            </a:r>
            <a:endParaRPr lang="en-US" altLang="ja-JP" sz="1800" dirty="0">
              <a:effectLst/>
              <a:latin typeface="YuMinch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a:effectLst/>
                <a:latin typeface="YuMincho"/>
              </a:rPr>
              <a:t>正しく知ることがとても大事です。</a:t>
            </a:r>
            <a:endParaRPr kumimoji="1" lang="en-US" altLang="ja-JP" dirty="0"/>
          </a:p>
          <a:p>
            <a:endParaRPr kumimoji="1" lang="ja-JP" altLang="en-US" err="1"/>
          </a:p>
        </p:txBody>
      </p:sp>
      <p:sp>
        <p:nvSpPr>
          <p:cNvPr id="4" name="スライド番号プレースホルダー 3"/>
          <p:cNvSpPr>
            <a:spLocks noGrp="1"/>
          </p:cNvSpPr>
          <p:nvPr>
            <p:ph type="sldNum" sz="quarter" idx="10"/>
          </p:nvPr>
        </p:nvSpPr>
        <p:spPr/>
        <p:txBody>
          <a:bodyPr/>
          <a:lstStyle/>
          <a:p>
            <a:fld id="{96BBB197-2DF4-4E91-A988-03D69B58B699}" type="slidenum">
              <a:rPr kumimoji="1" lang="ja-JP" altLang="en-US" smtClean="0"/>
              <a:t>29</a:t>
            </a:fld>
            <a:endParaRPr kumimoji="1" lang="ja-JP" altLang="en-US"/>
          </a:p>
        </p:txBody>
      </p:sp>
    </p:spTree>
    <p:extLst>
      <p:ext uri="{BB962C8B-B14F-4D97-AF65-F5344CB8AC3E}">
        <p14:creationId xmlns:p14="http://schemas.microsoft.com/office/powerpoint/2010/main" val="494028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一つ一つ確認しながら</a:t>
            </a:r>
          </a:p>
        </p:txBody>
      </p:sp>
      <p:sp>
        <p:nvSpPr>
          <p:cNvPr id="4" name="スライド番号プレースホルダー 3"/>
          <p:cNvSpPr>
            <a:spLocks noGrp="1"/>
          </p:cNvSpPr>
          <p:nvPr>
            <p:ph type="sldNum" sz="quarter" idx="5"/>
          </p:nvPr>
        </p:nvSpPr>
        <p:spPr/>
        <p:txBody>
          <a:bodyPr/>
          <a:lstStyle/>
          <a:p>
            <a:fld id="{FCCE4BC6-5D81-4A43-9B81-D72DE485FE25}" type="slidenum">
              <a:rPr kumimoji="1" lang="ja-JP" altLang="en-US" smtClean="0"/>
              <a:t>30</a:t>
            </a:fld>
            <a:endParaRPr kumimoji="1" lang="ja-JP" altLang="en-US"/>
          </a:p>
        </p:txBody>
      </p:sp>
    </p:spTree>
    <p:extLst>
      <p:ext uri="{BB962C8B-B14F-4D97-AF65-F5344CB8AC3E}">
        <p14:creationId xmlns:p14="http://schemas.microsoft.com/office/powerpoint/2010/main" val="2034173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29A7C8-E94E-18C1-E8A8-62450F3D9BC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AFF2FEE-7F94-A295-4D0E-DFC4E8DA95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BA579EC-54CC-F195-1025-4A17AA31D220}"/>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5" name="フッター プレースホルダー 4">
            <a:extLst>
              <a:ext uri="{FF2B5EF4-FFF2-40B4-BE49-F238E27FC236}">
                <a16:creationId xmlns:a16="http://schemas.microsoft.com/office/drawing/2014/main" id="{9F3E59E7-92EE-216D-B552-18CD1564D2D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2DBECA6-8420-0604-BA69-C755333BE93B}"/>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98982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683D4-8597-44FE-60A9-E89983ADAD2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46774AA-21E5-F4D6-45B6-33BC9F178FC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4FFE594-DDBC-FAB7-9073-734345AEC9B1}"/>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5" name="フッター プレースホルダー 4">
            <a:extLst>
              <a:ext uri="{FF2B5EF4-FFF2-40B4-BE49-F238E27FC236}">
                <a16:creationId xmlns:a16="http://schemas.microsoft.com/office/drawing/2014/main" id="{D6B5AAE0-9F6E-C963-58F5-E739CB0DD44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094BC6-4ABE-C600-B15D-1BC53CFDC0B9}"/>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383291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DE6393-F4D4-60FD-C320-598955CD5DF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6C2E80-2AB5-E608-BCD8-D4CF2E8B5F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EEAD913-04EC-B3F9-EF1A-09A84E3640A9}"/>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5" name="フッター プレースホルダー 4">
            <a:extLst>
              <a:ext uri="{FF2B5EF4-FFF2-40B4-BE49-F238E27FC236}">
                <a16:creationId xmlns:a16="http://schemas.microsoft.com/office/drawing/2014/main" id="{0A5F33B7-059D-C489-7BD2-E2A2F572A19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DB43391-970E-8887-6D06-766766828486}"/>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707021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56CE03-95BC-B991-831F-32A980163EB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4C7ED8-F042-B7D8-84A8-0B070FD13E3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6ED2E03-F44F-6ACD-9DF4-5007E841522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B4763C5-F25E-9604-A703-961CB5938B96}"/>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6" name="フッター プレースホルダー 5">
            <a:extLst>
              <a:ext uri="{FF2B5EF4-FFF2-40B4-BE49-F238E27FC236}">
                <a16:creationId xmlns:a16="http://schemas.microsoft.com/office/drawing/2014/main" id="{B69B55F8-BC75-8C2A-58B6-95EC1D30049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CC5E371-BDDF-1956-CC23-D1456B5F08B9}"/>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60812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DAB34C-EA4A-4D64-8D73-0882D2807C0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8AAA721-E3BC-DAC1-87BE-16266347D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033924C-2EF4-76C2-4659-A899BD4C407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CFB736C-A32F-5C2C-859D-57DC320C07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2C37BB6-C1FF-D007-0AE2-1F5CF0F338A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CE2341B-5C5C-45C7-6978-4F66DB02C2DA}"/>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8" name="フッター プレースホルダー 7">
            <a:extLst>
              <a:ext uri="{FF2B5EF4-FFF2-40B4-BE49-F238E27FC236}">
                <a16:creationId xmlns:a16="http://schemas.microsoft.com/office/drawing/2014/main" id="{1F534B83-F93F-CF21-A4D1-25957E4B28C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072FAD3-047F-BF40-A4B2-561B13F4A404}"/>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435307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EB228B-317E-3193-8DC9-46AB494CE47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99ACF14-930F-048C-56DC-0146259F21A8}"/>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4" name="フッター プレースホルダー 3">
            <a:extLst>
              <a:ext uri="{FF2B5EF4-FFF2-40B4-BE49-F238E27FC236}">
                <a16:creationId xmlns:a16="http://schemas.microsoft.com/office/drawing/2014/main" id="{02CACB4B-FA83-A3DF-FDC8-CD28D6F96AC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209AE8E-A00B-B379-4D12-86E2FEB7DA78}"/>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1704259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AFD7368-2A27-D9CF-A37D-F8E260C04664}"/>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3" name="フッター プレースホルダー 2">
            <a:extLst>
              <a:ext uri="{FF2B5EF4-FFF2-40B4-BE49-F238E27FC236}">
                <a16:creationId xmlns:a16="http://schemas.microsoft.com/office/drawing/2014/main" id="{D10AE450-F62A-F46C-9D33-97F1AC304DD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00FE638-03BC-53EF-8042-B7240668863A}"/>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418992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B78B2F-E16C-A63E-B1D6-288369B921F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DF200D6-78BE-587C-81BA-80F37C7DBA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27AEA9-3748-6563-08E1-22449E7DA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B515458-0431-6CFF-A886-E6D0CE4E54BE}"/>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6" name="フッター プレースホルダー 5">
            <a:extLst>
              <a:ext uri="{FF2B5EF4-FFF2-40B4-BE49-F238E27FC236}">
                <a16:creationId xmlns:a16="http://schemas.microsoft.com/office/drawing/2014/main" id="{AE975A55-77ED-5D29-91D0-105FFA03998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4F017F2-DB50-A142-3C48-1FA157E3A916}"/>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128183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D76310-DEEB-D162-D793-AD366D3E38E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B56E1E6-E051-56C0-4191-C77C139342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FDEDA7E-6E06-242F-65BA-320A6FC54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C150467-B864-54C2-2C94-C5FD96EAE1C9}"/>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6" name="フッター プレースホルダー 5">
            <a:extLst>
              <a:ext uri="{FF2B5EF4-FFF2-40B4-BE49-F238E27FC236}">
                <a16:creationId xmlns:a16="http://schemas.microsoft.com/office/drawing/2014/main" id="{103ABF34-E32F-356A-4892-FCBB86FFE3B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38997CF-F725-374D-B8D4-5F6EAD940382}"/>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79742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6313B1-41C9-D110-9184-3E7071D9493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A5D5F0F-66F1-CB43-311F-09FD9AEE811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1DE1374-CBF8-CDE7-A5BD-3F862842ECF7}"/>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5" name="フッター プレースホルダー 4">
            <a:extLst>
              <a:ext uri="{FF2B5EF4-FFF2-40B4-BE49-F238E27FC236}">
                <a16:creationId xmlns:a16="http://schemas.microsoft.com/office/drawing/2014/main" id="{A63CD984-48CB-F872-EAED-9F0B147A392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12D54E-0BF7-CA1D-7A7C-D83645964525}"/>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36017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31FBE49-1057-195F-B364-2DC1BB4595E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CACAF68-4BE7-920B-6A66-E545FA6E95F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F53ED48-0C15-311F-0072-B1C6E01B969E}"/>
              </a:ext>
            </a:extLst>
          </p:cNvPr>
          <p:cNvSpPr>
            <a:spLocks noGrp="1"/>
          </p:cNvSpPr>
          <p:nvPr>
            <p:ph type="dt" sz="half" idx="10"/>
          </p:nvPr>
        </p:nvSpPr>
        <p:spPr/>
        <p:txBody>
          <a:bodyPr/>
          <a:lstStyle/>
          <a:p>
            <a:fld id="{8491058C-C121-A94C-91DB-6B1C0FA760CB}" type="datetimeFigureOut">
              <a:rPr kumimoji="1" lang="ja-JP" altLang="en-US" smtClean="0"/>
              <a:t>2024/1/18</a:t>
            </a:fld>
            <a:endParaRPr kumimoji="1" lang="ja-JP" altLang="en-US"/>
          </a:p>
        </p:txBody>
      </p:sp>
      <p:sp>
        <p:nvSpPr>
          <p:cNvPr id="5" name="フッター プレースホルダー 4">
            <a:extLst>
              <a:ext uri="{FF2B5EF4-FFF2-40B4-BE49-F238E27FC236}">
                <a16:creationId xmlns:a16="http://schemas.microsoft.com/office/drawing/2014/main" id="{049E08A4-C822-9942-9DDD-FEE852A7868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2172A-CD15-7406-B60B-214D8E17C5D5}"/>
              </a:ext>
            </a:extLst>
          </p:cNvPr>
          <p:cNvSpPr>
            <a:spLocks noGrp="1"/>
          </p:cNvSpPr>
          <p:nvPr>
            <p:ph type="sldNum" sz="quarter" idx="12"/>
          </p:nvPr>
        </p:nvSpPr>
        <p:spPr/>
        <p:txBody>
          <a:body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3451723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5" name="正方形/長方形 4"/>
          <p:cNvSpPr/>
          <p:nvPr userDrawn="1"/>
        </p:nvSpPr>
        <p:spPr>
          <a:xfrm rot="16200000">
            <a:off x="2861902" y="-2073874"/>
            <a:ext cx="646819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
        <p:nvSpPr>
          <p:cNvPr id="6" name="メモ 5"/>
          <p:cNvSpPr/>
          <p:nvPr userDrawn="1"/>
        </p:nvSpPr>
        <p:spPr>
          <a:xfrm>
            <a:off x="623392" y="-171401"/>
            <a:ext cx="10945216" cy="1152129"/>
          </a:xfrm>
          <a:prstGeom prst="foldedCorner">
            <a:avLst/>
          </a:prstGeom>
          <a:solidFill>
            <a:srgbClr val="01B3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kumimoji="1" lang="ja-JP" altLang="en-US" sz="1800"/>
          </a:p>
        </p:txBody>
      </p:sp>
    </p:spTree>
    <p:extLst>
      <p:ext uri="{BB962C8B-B14F-4D97-AF65-F5344CB8AC3E}">
        <p14:creationId xmlns:p14="http://schemas.microsoft.com/office/powerpoint/2010/main" val="10073658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セクション見出し">
    <p:spTree>
      <p:nvGrpSpPr>
        <p:cNvPr id="1" name=""/>
        <p:cNvGrpSpPr/>
        <p:nvPr/>
      </p:nvGrpSpPr>
      <p:grpSpPr>
        <a:xfrm>
          <a:off x="0" y="0"/>
          <a:ext cx="0" cy="0"/>
          <a:chOff x="0" y="0"/>
          <a:chExt cx="0" cy="0"/>
        </a:xfrm>
      </p:grpSpPr>
      <p:sp>
        <p:nvSpPr>
          <p:cNvPr id="7" name="正方形/長方形 6"/>
          <p:cNvSpPr/>
          <p:nvPr userDrawn="1"/>
        </p:nvSpPr>
        <p:spPr>
          <a:xfrm rot="16200000">
            <a:off x="2861902" y="-2073874"/>
            <a:ext cx="646819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
        <p:nvSpPr>
          <p:cNvPr id="8" name="メモ 7"/>
          <p:cNvSpPr/>
          <p:nvPr userDrawn="1"/>
        </p:nvSpPr>
        <p:spPr>
          <a:xfrm>
            <a:off x="623392" y="-171401"/>
            <a:ext cx="10945216" cy="1152129"/>
          </a:xfrm>
          <a:prstGeom prst="foldedCorner">
            <a:avLst/>
          </a:prstGeom>
          <a:solidFill>
            <a:srgbClr val="01B3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kumimoji="1" lang="ja-JP" altLang="en-US" sz="1800"/>
          </a:p>
        </p:txBody>
      </p:sp>
    </p:spTree>
    <p:extLst>
      <p:ext uri="{BB962C8B-B14F-4D97-AF65-F5344CB8AC3E}">
        <p14:creationId xmlns:p14="http://schemas.microsoft.com/office/powerpoint/2010/main" val="400757332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2 つのコンテンツ">
    <p:spTree>
      <p:nvGrpSpPr>
        <p:cNvPr id="1" name=""/>
        <p:cNvGrpSpPr/>
        <p:nvPr/>
      </p:nvGrpSpPr>
      <p:grpSpPr>
        <a:xfrm>
          <a:off x="0" y="0"/>
          <a:ext cx="0" cy="0"/>
          <a:chOff x="0" y="0"/>
          <a:chExt cx="0" cy="0"/>
        </a:xfrm>
      </p:grpSpPr>
      <p:sp>
        <p:nvSpPr>
          <p:cNvPr id="8" name="正方形/長方形 7"/>
          <p:cNvSpPr/>
          <p:nvPr userDrawn="1"/>
        </p:nvSpPr>
        <p:spPr>
          <a:xfrm rot="16200000">
            <a:off x="2861902" y="-2073874"/>
            <a:ext cx="646819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
        <p:nvSpPr>
          <p:cNvPr id="9" name="メモ 8"/>
          <p:cNvSpPr/>
          <p:nvPr userDrawn="1"/>
        </p:nvSpPr>
        <p:spPr>
          <a:xfrm>
            <a:off x="623392" y="-99391"/>
            <a:ext cx="10945216" cy="1800200"/>
          </a:xfrm>
          <a:prstGeom prst="foldedCorner">
            <a:avLst/>
          </a:prstGeom>
          <a:solidFill>
            <a:srgbClr val="01B3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kumimoji="1" lang="ja-JP" altLang="en-US" sz="1800"/>
          </a:p>
        </p:txBody>
      </p:sp>
    </p:spTree>
    <p:extLst>
      <p:ext uri="{BB962C8B-B14F-4D97-AF65-F5344CB8AC3E}">
        <p14:creationId xmlns:p14="http://schemas.microsoft.com/office/powerpoint/2010/main" val="27859300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タイトル付きの&#10;コンテンツ">
    <p:spTree>
      <p:nvGrpSpPr>
        <p:cNvPr id="1" name=""/>
        <p:cNvGrpSpPr/>
        <p:nvPr/>
      </p:nvGrpSpPr>
      <p:grpSpPr>
        <a:xfrm>
          <a:off x="0" y="0"/>
          <a:ext cx="0" cy="0"/>
          <a:chOff x="0" y="0"/>
          <a:chExt cx="0" cy="0"/>
        </a:xfrm>
      </p:grpSpPr>
      <p:sp>
        <p:nvSpPr>
          <p:cNvPr id="3" name="正方形/長方形 2"/>
          <p:cNvSpPr/>
          <p:nvPr userDrawn="1"/>
        </p:nvSpPr>
        <p:spPr>
          <a:xfrm rot="16200000">
            <a:off x="2861902" y="-2438106"/>
            <a:ext cx="6468194" cy="11713301"/>
          </a:xfrm>
          <a:prstGeom prst="rect">
            <a:avLst/>
          </a:prstGeom>
          <a:solidFill>
            <a:schemeClr val="bg1"/>
          </a:solidFill>
          <a:ln>
            <a:noFill/>
          </a:ln>
          <a:effectLst>
            <a:outerShdw blurRad="38100" dist="508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endParaRPr lang="ja-JP" altLang="en-US" sz="1800"/>
          </a:p>
        </p:txBody>
      </p:sp>
    </p:spTree>
    <p:extLst>
      <p:ext uri="{BB962C8B-B14F-4D97-AF65-F5344CB8AC3E}">
        <p14:creationId xmlns:p14="http://schemas.microsoft.com/office/powerpoint/2010/main" val="397902598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15DB59B-7A1C-CE33-1B21-37F3CE9BD9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08C4511-3D1E-D0B8-5EAB-19E6860336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519623C-00DA-967A-9CB6-FDE410AB29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1058C-C121-A94C-91DB-6B1C0FA760CB}" type="datetimeFigureOut">
              <a:rPr kumimoji="1" lang="ja-JP" altLang="en-US" smtClean="0"/>
              <a:t>2024/1/18</a:t>
            </a:fld>
            <a:endParaRPr kumimoji="1" lang="ja-JP" altLang="en-US"/>
          </a:p>
        </p:txBody>
      </p:sp>
      <p:sp>
        <p:nvSpPr>
          <p:cNvPr id="5" name="フッター プレースホルダー 4">
            <a:extLst>
              <a:ext uri="{FF2B5EF4-FFF2-40B4-BE49-F238E27FC236}">
                <a16:creationId xmlns:a16="http://schemas.microsoft.com/office/drawing/2014/main" id="{80CBB5EB-7549-FC72-A82D-9C0695E16A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91669E4-FFAE-DA59-483A-4DD3823753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D5CDA1-2A67-8F4D-B217-223F2C58375B}" type="slidenum">
              <a:rPr kumimoji="1" lang="ja-JP" altLang="en-US" smtClean="0"/>
              <a:t>‹#›</a:t>
            </a:fld>
            <a:endParaRPr kumimoji="1" lang="ja-JP" altLang="en-US"/>
          </a:p>
        </p:txBody>
      </p:sp>
    </p:spTree>
    <p:extLst>
      <p:ext uri="{BB962C8B-B14F-4D97-AF65-F5344CB8AC3E}">
        <p14:creationId xmlns:p14="http://schemas.microsoft.com/office/powerpoint/2010/main" val="236318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svg"/><Relationship Id="rId9" Type="http://schemas.openxmlformats.org/officeDocument/2006/relationships/image" Target="../media/image23.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04063F-F7B5-FD0B-6B1C-7A1697FAC754}"/>
              </a:ext>
            </a:extLst>
          </p:cNvPr>
          <p:cNvSpPr>
            <a:spLocks noGrp="1"/>
          </p:cNvSpPr>
          <p:nvPr>
            <p:ph type="ctrTitle"/>
          </p:nvPr>
        </p:nvSpPr>
        <p:spPr/>
        <p:txBody>
          <a:bodyPr/>
          <a:lstStyle/>
          <a:p>
            <a:r>
              <a:rPr kumimoji="1" lang="ja-JP" altLang="en-US"/>
              <a:t>がん教育</a:t>
            </a:r>
            <a:br>
              <a:rPr kumimoji="1" lang="en-US" altLang="ja-JP" dirty="0"/>
            </a:br>
            <a:r>
              <a:rPr kumimoji="1" lang="ja-JP" altLang="en-US"/>
              <a:t>外部講師スライド</a:t>
            </a:r>
          </a:p>
        </p:txBody>
      </p:sp>
      <p:sp>
        <p:nvSpPr>
          <p:cNvPr id="3" name="字幕 2">
            <a:extLst>
              <a:ext uri="{FF2B5EF4-FFF2-40B4-BE49-F238E27FC236}">
                <a16:creationId xmlns:a16="http://schemas.microsoft.com/office/drawing/2014/main" id="{904AAB06-E1B4-1C55-F2B8-25A29CA808AD}"/>
              </a:ext>
            </a:extLst>
          </p:cNvPr>
          <p:cNvSpPr>
            <a:spLocks noGrp="1"/>
          </p:cNvSpPr>
          <p:nvPr>
            <p:ph type="subTitle" idx="1"/>
          </p:nvPr>
        </p:nvSpPr>
        <p:spPr>
          <a:xfrm>
            <a:off x="1524000" y="4079875"/>
            <a:ext cx="9144000" cy="1655762"/>
          </a:xfrm>
        </p:spPr>
        <p:txBody>
          <a:bodyPr>
            <a:normAutofit/>
          </a:bodyPr>
          <a:lstStyle/>
          <a:p>
            <a:r>
              <a:rPr lang="ja-JP" altLang="en-US" sz="6000"/>
              <a:t>小学校用</a:t>
            </a:r>
          </a:p>
          <a:p>
            <a:endParaRPr kumimoji="1" lang="ja-JP" altLang="en-US" sz="6000"/>
          </a:p>
        </p:txBody>
      </p:sp>
    </p:spTree>
    <p:extLst>
      <p:ext uri="{BB962C8B-B14F-4D97-AF65-F5344CB8AC3E}">
        <p14:creationId xmlns:p14="http://schemas.microsoft.com/office/powerpoint/2010/main" val="43730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CF4B05-1C8F-7153-6B87-BCBF73C4610A}"/>
              </a:ext>
            </a:extLst>
          </p:cNvPr>
          <p:cNvSpPr>
            <a:spLocks noGrp="1"/>
          </p:cNvSpPr>
          <p:nvPr>
            <p:ph type="ctrTitle"/>
          </p:nvPr>
        </p:nvSpPr>
        <p:spPr>
          <a:xfrm>
            <a:off x="876973" y="2598763"/>
            <a:ext cx="10911016" cy="2003523"/>
          </a:xfrm>
        </p:spPr>
        <p:txBody>
          <a:bodyPr>
            <a:noAutofit/>
          </a:bodyPr>
          <a:lstStyle/>
          <a:p>
            <a:r>
              <a:rPr kumimoji="1" lang="ja-JP" altLang="en-US" sz="4800" b="1"/>
              <a:t>がんについて</a:t>
            </a:r>
            <a:br>
              <a:rPr kumimoji="1" lang="en-US" altLang="ja-JP" sz="4800" b="1" dirty="0"/>
            </a:br>
            <a:br>
              <a:rPr kumimoji="1" lang="en-US" altLang="ja-JP" sz="4800" b="1" dirty="0"/>
            </a:br>
            <a:r>
              <a:rPr kumimoji="1" lang="ja-JP" altLang="en-US" sz="4800" b="1"/>
              <a:t>いっしょに</a:t>
            </a:r>
            <a:r>
              <a:rPr lang="ja-JP" altLang="en-US" sz="4800" b="1"/>
              <a:t>考えてみよう</a:t>
            </a:r>
            <a:r>
              <a:rPr kumimoji="1" lang="ja-JP" altLang="en-US" sz="4800" b="1"/>
              <a:t>！</a:t>
            </a:r>
          </a:p>
        </p:txBody>
      </p:sp>
      <p:sp>
        <p:nvSpPr>
          <p:cNvPr id="3" name="字幕 2">
            <a:extLst>
              <a:ext uri="{FF2B5EF4-FFF2-40B4-BE49-F238E27FC236}">
                <a16:creationId xmlns:a16="http://schemas.microsoft.com/office/drawing/2014/main" id="{1065135E-5344-DCE5-AE31-C6619A0AB9CB}"/>
              </a:ext>
            </a:extLst>
          </p:cNvPr>
          <p:cNvSpPr>
            <a:spLocks noGrp="1"/>
          </p:cNvSpPr>
          <p:nvPr>
            <p:ph type="subTitle" idx="1"/>
          </p:nvPr>
        </p:nvSpPr>
        <p:spPr>
          <a:xfrm>
            <a:off x="1777464" y="4940021"/>
            <a:ext cx="8637072" cy="1720272"/>
          </a:xfrm>
        </p:spPr>
        <p:txBody>
          <a:bodyPr>
            <a:normAutofit/>
          </a:bodyPr>
          <a:lstStyle/>
          <a:p>
            <a:pPr algn="ctr"/>
            <a:r>
              <a:rPr kumimoji="1" lang="ja-JP" altLang="en-US" sz="2800"/>
              <a:t>所属</a:t>
            </a:r>
            <a:endParaRPr kumimoji="1" lang="en-US" altLang="ja-JP" sz="2800" dirty="0"/>
          </a:p>
          <a:p>
            <a:pPr algn="ctr"/>
            <a:r>
              <a:rPr lang="ja-JP" altLang="en-US" sz="2800"/>
              <a:t>名前</a:t>
            </a:r>
            <a:endParaRPr kumimoji="1" lang="ja-JP" altLang="en-US" sz="2800"/>
          </a:p>
        </p:txBody>
      </p:sp>
      <p:sp>
        <p:nvSpPr>
          <p:cNvPr id="4" name="テキスト ボックス 3">
            <a:extLst>
              <a:ext uri="{FF2B5EF4-FFF2-40B4-BE49-F238E27FC236}">
                <a16:creationId xmlns:a16="http://schemas.microsoft.com/office/drawing/2014/main" id="{9B99548E-486D-A262-864B-5E8694FB0237}"/>
              </a:ext>
            </a:extLst>
          </p:cNvPr>
          <p:cNvSpPr txBox="1"/>
          <p:nvPr/>
        </p:nvSpPr>
        <p:spPr>
          <a:xfrm>
            <a:off x="4188305" y="197707"/>
            <a:ext cx="4288353" cy="1077218"/>
          </a:xfrm>
          <a:prstGeom prst="rect">
            <a:avLst/>
          </a:prstGeom>
          <a:noFill/>
        </p:spPr>
        <p:txBody>
          <a:bodyPr wrap="none" rtlCol="0">
            <a:spAutoFit/>
          </a:bodyPr>
          <a:lstStyle/>
          <a:p>
            <a:pPr algn="ctr"/>
            <a:r>
              <a:rPr kumimoji="1" lang="en-US" altLang="ja-JP" sz="3200" dirty="0"/>
              <a:t>2</a:t>
            </a:r>
            <a:r>
              <a:rPr kumimoji="1" lang="ja-JP" altLang="en-US" sz="3200"/>
              <a:t>＠＠＠年＠月</a:t>
            </a:r>
            <a:r>
              <a:rPr lang="ja-JP" altLang="en-US" sz="3200"/>
              <a:t>＠</a:t>
            </a:r>
            <a:r>
              <a:rPr kumimoji="1" lang="ja-JP" altLang="en-US" sz="3200"/>
              <a:t>日</a:t>
            </a:r>
            <a:r>
              <a:rPr kumimoji="1" lang="en-US" altLang="ja-JP" sz="3200" dirty="0"/>
              <a:t> </a:t>
            </a:r>
          </a:p>
          <a:p>
            <a:pPr algn="ctr"/>
            <a:r>
              <a:rPr kumimoji="1" lang="ja-JP" altLang="en-US" sz="3200"/>
              <a:t>＠＠＠　小学校＠年生</a:t>
            </a:r>
          </a:p>
        </p:txBody>
      </p:sp>
      <p:sp>
        <p:nvSpPr>
          <p:cNvPr id="5" name="テキスト ボックス 4">
            <a:extLst>
              <a:ext uri="{FF2B5EF4-FFF2-40B4-BE49-F238E27FC236}">
                <a16:creationId xmlns:a16="http://schemas.microsoft.com/office/drawing/2014/main" id="{BA2843A6-6A2C-8A70-DE64-2572CDC252F3}"/>
              </a:ext>
            </a:extLst>
          </p:cNvPr>
          <p:cNvSpPr txBox="1"/>
          <p:nvPr/>
        </p:nvSpPr>
        <p:spPr>
          <a:xfrm>
            <a:off x="5455318" y="3429000"/>
            <a:ext cx="877163" cy="369332"/>
          </a:xfrm>
          <a:prstGeom prst="rect">
            <a:avLst/>
          </a:prstGeom>
          <a:noFill/>
        </p:spPr>
        <p:txBody>
          <a:bodyPr wrap="none" rtlCol="0">
            <a:spAutoFit/>
          </a:bodyPr>
          <a:lstStyle/>
          <a:p>
            <a:r>
              <a:rPr kumimoji="1" lang="ja-JP" altLang="en-US"/>
              <a:t>かんが</a:t>
            </a:r>
          </a:p>
        </p:txBody>
      </p:sp>
    </p:spTree>
    <p:extLst>
      <p:ext uri="{BB962C8B-B14F-4D97-AF65-F5344CB8AC3E}">
        <p14:creationId xmlns:p14="http://schemas.microsoft.com/office/powerpoint/2010/main" val="1307737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C8AADD-73F9-6794-5F50-3FBD3CB39CA0}"/>
              </a:ext>
            </a:extLst>
          </p:cNvPr>
          <p:cNvSpPr>
            <a:spLocks noGrp="1"/>
          </p:cNvSpPr>
          <p:nvPr>
            <p:ph type="title"/>
          </p:nvPr>
        </p:nvSpPr>
        <p:spPr/>
        <p:txBody>
          <a:bodyPr/>
          <a:lstStyle/>
          <a:p>
            <a:r>
              <a:rPr kumimoji="1" lang="ja-JP" altLang="en-US"/>
              <a:t>自己紹介</a:t>
            </a:r>
          </a:p>
        </p:txBody>
      </p:sp>
      <p:sp>
        <p:nvSpPr>
          <p:cNvPr id="3" name="コンテンツ プレースホルダー 2">
            <a:extLst>
              <a:ext uri="{FF2B5EF4-FFF2-40B4-BE49-F238E27FC236}">
                <a16:creationId xmlns:a16="http://schemas.microsoft.com/office/drawing/2014/main" id="{6369DD92-547F-4F0C-8CDC-0A15757A71BF}"/>
              </a:ext>
            </a:extLst>
          </p:cNvPr>
          <p:cNvSpPr>
            <a:spLocks noGrp="1"/>
          </p:cNvSpPr>
          <p:nvPr>
            <p:ph idx="1"/>
          </p:nvPr>
        </p:nvSpPr>
        <p:spPr/>
        <p:txBody>
          <a:bodyPr>
            <a:normAutofit/>
          </a:bodyPr>
          <a:lstStyle/>
          <a:p>
            <a:r>
              <a:rPr kumimoji="1" lang="ja-JP" altLang="en-US"/>
              <a:t>名前</a:t>
            </a:r>
            <a:endParaRPr kumimoji="1" lang="en-US" altLang="ja-JP" dirty="0"/>
          </a:p>
          <a:p>
            <a:r>
              <a:rPr lang="ja-JP" altLang="en-US"/>
              <a:t>家族</a:t>
            </a:r>
            <a:endParaRPr lang="en-US" altLang="ja-JP" dirty="0"/>
          </a:p>
          <a:p>
            <a:r>
              <a:rPr kumimoji="1" lang="ja-JP" altLang="en-US"/>
              <a:t>子供の頃の夢</a:t>
            </a:r>
            <a:endParaRPr kumimoji="1" lang="en-US" altLang="ja-JP" dirty="0"/>
          </a:p>
          <a:p>
            <a:r>
              <a:rPr kumimoji="1" lang="ja-JP" altLang="en-US"/>
              <a:t>仕事</a:t>
            </a:r>
            <a:endParaRPr kumimoji="1" lang="en-US" altLang="ja-JP" dirty="0"/>
          </a:p>
          <a:p>
            <a:r>
              <a:rPr lang="ja-JP" altLang="en-US"/>
              <a:t>趣味</a:t>
            </a:r>
            <a:endParaRPr lang="en-US" altLang="ja-JP" dirty="0"/>
          </a:p>
          <a:p>
            <a:endParaRPr lang="en-US" altLang="ja-JP" dirty="0"/>
          </a:p>
          <a:p>
            <a:pPr marL="0" indent="0">
              <a:buNone/>
            </a:pPr>
            <a:r>
              <a:rPr lang="en-US" altLang="ja-JP" dirty="0" err="1"/>
              <a:t>e</a:t>
            </a:r>
            <a:r>
              <a:rPr kumimoji="1" lang="en-US" altLang="ja-JP" dirty="0" err="1"/>
              <a:t>tc</a:t>
            </a:r>
            <a:r>
              <a:rPr kumimoji="1" lang="en-US" altLang="ja-JP" dirty="0"/>
              <a:t>…</a:t>
            </a:r>
            <a:endParaRPr kumimoji="1" lang="ja-JP" altLang="en-US"/>
          </a:p>
        </p:txBody>
      </p:sp>
      <p:sp>
        <p:nvSpPr>
          <p:cNvPr id="4" name="テキスト ボックス 3">
            <a:extLst>
              <a:ext uri="{FF2B5EF4-FFF2-40B4-BE49-F238E27FC236}">
                <a16:creationId xmlns:a16="http://schemas.microsoft.com/office/drawing/2014/main" id="{2DAD0858-3F0D-8930-00B5-F3F227B97559}"/>
              </a:ext>
            </a:extLst>
          </p:cNvPr>
          <p:cNvSpPr txBox="1"/>
          <p:nvPr/>
        </p:nvSpPr>
        <p:spPr>
          <a:xfrm>
            <a:off x="1180408" y="311705"/>
            <a:ext cx="1800493" cy="369332"/>
          </a:xfrm>
          <a:prstGeom prst="rect">
            <a:avLst/>
          </a:prstGeom>
          <a:noFill/>
        </p:spPr>
        <p:txBody>
          <a:bodyPr wrap="none" rtlCol="0">
            <a:spAutoFit/>
          </a:bodyPr>
          <a:lstStyle/>
          <a:p>
            <a:r>
              <a:rPr kumimoji="1" lang="ja-JP" altLang="en-US"/>
              <a:t>じこしょうかい</a:t>
            </a:r>
          </a:p>
        </p:txBody>
      </p:sp>
    </p:spTree>
    <p:extLst>
      <p:ext uri="{BB962C8B-B14F-4D97-AF65-F5344CB8AC3E}">
        <p14:creationId xmlns:p14="http://schemas.microsoft.com/office/powerpoint/2010/main" val="68750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92E031-320C-0FD1-3E32-518D8C6075F0}"/>
              </a:ext>
            </a:extLst>
          </p:cNvPr>
          <p:cNvSpPr>
            <a:spLocks noGrp="1"/>
          </p:cNvSpPr>
          <p:nvPr>
            <p:ph type="title"/>
          </p:nvPr>
        </p:nvSpPr>
        <p:spPr/>
        <p:txBody>
          <a:bodyPr/>
          <a:lstStyle/>
          <a:p>
            <a:r>
              <a:rPr kumimoji="1" lang="ja-JP" altLang="en-US"/>
              <a:t>今日のおはなし</a:t>
            </a:r>
          </a:p>
        </p:txBody>
      </p:sp>
      <p:sp>
        <p:nvSpPr>
          <p:cNvPr id="3" name="コンテンツ プレースホルダー 2">
            <a:extLst>
              <a:ext uri="{FF2B5EF4-FFF2-40B4-BE49-F238E27FC236}">
                <a16:creationId xmlns:a16="http://schemas.microsoft.com/office/drawing/2014/main" id="{B752A599-7C37-9376-B282-E14A4836859B}"/>
              </a:ext>
            </a:extLst>
          </p:cNvPr>
          <p:cNvSpPr>
            <a:spLocks noGrp="1"/>
          </p:cNvSpPr>
          <p:nvPr>
            <p:ph idx="1"/>
          </p:nvPr>
        </p:nvSpPr>
        <p:spPr/>
        <p:txBody>
          <a:bodyPr>
            <a:normAutofit/>
          </a:bodyPr>
          <a:lstStyle/>
          <a:p>
            <a:r>
              <a:rPr kumimoji="1" lang="ja-JP" altLang="en-US" sz="3600"/>
              <a:t>がんってどんな病気？</a:t>
            </a:r>
            <a:endParaRPr kumimoji="1" lang="en-US" altLang="ja-JP" sz="3600" dirty="0"/>
          </a:p>
          <a:p>
            <a:endParaRPr kumimoji="1" lang="en-US" altLang="ja-JP" sz="3600" dirty="0"/>
          </a:p>
          <a:p>
            <a:r>
              <a:rPr lang="ja-JP" altLang="en-US" sz="3600"/>
              <a:t>がんにならにようにできるの？</a:t>
            </a:r>
            <a:endParaRPr lang="en-US" altLang="ja-JP" sz="3600" dirty="0"/>
          </a:p>
          <a:p>
            <a:endParaRPr lang="en-US" altLang="ja-JP" sz="3600" dirty="0"/>
          </a:p>
          <a:p>
            <a:r>
              <a:rPr lang="ja-JP" altLang="en-US" sz="3600"/>
              <a:t>もしがんになったら</a:t>
            </a:r>
            <a:endParaRPr lang="en-US" altLang="ja-JP" sz="3600" dirty="0"/>
          </a:p>
          <a:p>
            <a:endParaRPr lang="en-US" altLang="ja-JP" sz="3600" dirty="0"/>
          </a:p>
          <a:p>
            <a:r>
              <a:rPr kumimoji="1" lang="ja-JP" altLang="en-US" sz="3600"/>
              <a:t>もし大切な人ががんになったら</a:t>
            </a:r>
            <a:r>
              <a:rPr kumimoji="1" lang="en-US" altLang="ja-JP" sz="3600" dirty="0"/>
              <a:t>…</a:t>
            </a:r>
            <a:endParaRPr kumimoji="1" lang="ja-JP" altLang="en-US" sz="3600"/>
          </a:p>
        </p:txBody>
      </p:sp>
      <p:sp>
        <p:nvSpPr>
          <p:cNvPr id="4" name="テキスト ボックス 3">
            <a:extLst>
              <a:ext uri="{FF2B5EF4-FFF2-40B4-BE49-F238E27FC236}">
                <a16:creationId xmlns:a16="http://schemas.microsoft.com/office/drawing/2014/main" id="{EFCC705A-FA9B-F790-E8B5-0CE0736648EA}"/>
              </a:ext>
            </a:extLst>
          </p:cNvPr>
          <p:cNvSpPr txBox="1"/>
          <p:nvPr/>
        </p:nvSpPr>
        <p:spPr>
          <a:xfrm>
            <a:off x="1066800" y="365125"/>
            <a:ext cx="877163" cy="369332"/>
          </a:xfrm>
          <a:prstGeom prst="rect">
            <a:avLst/>
          </a:prstGeom>
          <a:noFill/>
        </p:spPr>
        <p:txBody>
          <a:bodyPr wrap="none" rtlCol="0">
            <a:spAutoFit/>
          </a:bodyPr>
          <a:lstStyle/>
          <a:p>
            <a:r>
              <a:rPr kumimoji="1" lang="ja-JP" altLang="en-US"/>
              <a:t>きょう</a:t>
            </a:r>
          </a:p>
        </p:txBody>
      </p:sp>
      <p:sp>
        <p:nvSpPr>
          <p:cNvPr id="5" name="テキスト ボックス 4">
            <a:extLst>
              <a:ext uri="{FF2B5EF4-FFF2-40B4-BE49-F238E27FC236}">
                <a16:creationId xmlns:a16="http://schemas.microsoft.com/office/drawing/2014/main" id="{2EB99CE6-F8A4-F320-2B35-9DA98C5E1D92}"/>
              </a:ext>
            </a:extLst>
          </p:cNvPr>
          <p:cNvSpPr txBox="1"/>
          <p:nvPr/>
        </p:nvSpPr>
        <p:spPr>
          <a:xfrm>
            <a:off x="4250267" y="1535391"/>
            <a:ext cx="1107996" cy="369332"/>
          </a:xfrm>
          <a:prstGeom prst="rect">
            <a:avLst/>
          </a:prstGeom>
          <a:noFill/>
        </p:spPr>
        <p:txBody>
          <a:bodyPr wrap="none" rtlCol="0">
            <a:spAutoFit/>
          </a:bodyPr>
          <a:lstStyle/>
          <a:p>
            <a:r>
              <a:rPr kumimoji="1" lang="ja-JP" altLang="en-US"/>
              <a:t>びょうき</a:t>
            </a:r>
          </a:p>
        </p:txBody>
      </p:sp>
      <p:sp>
        <p:nvSpPr>
          <p:cNvPr id="6" name="テキスト ボックス 5">
            <a:extLst>
              <a:ext uri="{FF2B5EF4-FFF2-40B4-BE49-F238E27FC236}">
                <a16:creationId xmlns:a16="http://schemas.microsoft.com/office/drawing/2014/main" id="{A4802011-86A6-8085-C9F6-DB83DD8E1761}"/>
              </a:ext>
            </a:extLst>
          </p:cNvPr>
          <p:cNvSpPr txBox="1"/>
          <p:nvPr/>
        </p:nvSpPr>
        <p:spPr>
          <a:xfrm>
            <a:off x="1943963" y="5234670"/>
            <a:ext cx="1107996" cy="369332"/>
          </a:xfrm>
          <a:prstGeom prst="rect">
            <a:avLst/>
          </a:prstGeom>
          <a:noFill/>
        </p:spPr>
        <p:txBody>
          <a:bodyPr wrap="none" rtlCol="0">
            <a:spAutoFit/>
          </a:bodyPr>
          <a:lstStyle/>
          <a:p>
            <a:r>
              <a:rPr kumimoji="1" lang="ja-JP" altLang="en-US"/>
              <a:t>たいせつ</a:t>
            </a:r>
          </a:p>
        </p:txBody>
      </p:sp>
      <p:sp>
        <p:nvSpPr>
          <p:cNvPr id="7" name="テキスト ボックス 6">
            <a:extLst>
              <a:ext uri="{FF2B5EF4-FFF2-40B4-BE49-F238E27FC236}">
                <a16:creationId xmlns:a16="http://schemas.microsoft.com/office/drawing/2014/main" id="{857F557B-4D09-4AE8-6CF5-2E848E49F863}"/>
              </a:ext>
            </a:extLst>
          </p:cNvPr>
          <p:cNvSpPr txBox="1"/>
          <p:nvPr/>
        </p:nvSpPr>
        <p:spPr>
          <a:xfrm>
            <a:off x="3310270" y="5234670"/>
            <a:ext cx="646331" cy="369332"/>
          </a:xfrm>
          <a:prstGeom prst="rect">
            <a:avLst/>
          </a:prstGeom>
          <a:noFill/>
        </p:spPr>
        <p:txBody>
          <a:bodyPr wrap="none" rtlCol="0">
            <a:spAutoFit/>
          </a:bodyPr>
          <a:lstStyle/>
          <a:p>
            <a:r>
              <a:rPr kumimoji="1" lang="ja-JP" altLang="en-US"/>
              <a:t>ひと</a:t>
            </a:r>
          </a:p>
        </p:txBody>
      </p:sp>
    </p:spTree>
    <p:extLst>
      <p:ext uri="{BB962C8B-B14F-4D97-AF65-F5344CB8AC3E}">
        <p14:creationId xmlns:p14="http://schemas.microsoft.com/office/powerpoint/2010/main" val="988700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E67B37-7DFF-AEA3-A816-9194D1945447}"/>
              </a:ext>
            </a:extLst>
          </p:cNvPr>
          <p:cNvSpPr>
            <a:spLocks noGrp="1"/>
          </p:cNvSpPr>
          <p:nvPr>
            <p:ph type="title"/>
          </p:nvPr>
        </p:nvSpPr>
        <p:spPr/>
        <p:txBody>
          <a:bodyPr/>
          <a:lstStyle/>
          <a:p>
            <a:r>
              <a:rPr kumimoji="1" lang="ja-JP" altLang="en-US"/>
              <a:t>がんってどんな病気？</a:t>
            </a:r>
          </a:p>
        </p:txBody>
      </p:sp>
      <p:sp>
        <p:nvSpPr>
          <p:cNvPr id="3" name="テキスト ボックス 2">
            <a:extLst>
              <a:ext uri="{FF2B5EF4-FFF2-40B4-BE49-F238E27FC236}">
                <a16:creationId xmlns:a16="http://schemas.microsoft.com/office/drawing/2014/main" id="{E43EAEB1-E491-8072-BB68-AFA4D6CD44A4}"/>
              </a:ext>
            </a:extLst>
          </p:cNvPr>
          <p:cNvSpPr txBox="1"/>
          <p:nvPr/>
        </p:nvSpPr>
        <p:spPr>
          <a:xfrm>
            <a:off x="6502400" y="3136106"/>
            <a:ext cx="1107996" cy="369332"/>
          </a:xfrm>
          <a:prstGeom prst="rect">
            <a:avLst/>
          </a:prstGeom>
          <a:noFill/>
        </p:spPr>
        <p:txBody>
          <a:bodyPr wrap="none" rtlCol="0">
            <a:spAutoFit/>
          </a:bodyPr>
          <a:lstStyle/>
          <a:p>
            <a:r>
              <a:rPr kumimoji="1" lang="ja-JP" altLang="en-US"/>
              <a:t>びょうき</a:t>
            </a:r>
          </a:p>
        </p:txBody>
      </p:sp>
    </p:spTree>
    <p:extLst>
      <p:ext uri="{BB962C8B-B14F-4D97-AF65-F5344CB8AC3E}">
        <p14:creationId xmlns:p14="http://schemas.microsoft.com/office/powerpoint/2010/main" val="1258589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E67B37-7DFF-AEA3-A816-9194D1945447}"/>
              </a:ext>
            </a:extLst>
          </p:cNvPr>
          <p:cNvSpPr>
            <a:spLocks noGrp="1"/>
          </p:cNvSpPr>
          <p:nvPr>
            <p:ph type="title"/>
          </p:nvPr>
        </p:nvSpPr>
        <p:spPr/>
        <p:txBody>
          <a:bodyPr/>
          <a:lstStyle/>
          <a:p>
            <a:r>
              <a:rPr kumimoji="1" lang="ja-JP" altLang="en-US"/>
              <a:t>「がん」ってしってる？</a:t>
            </a:r>
          </a:p>
        </p:txBody>
      </p:sp>
      <p:sp>
        <p:nvSpPr>
          <p:cNvPr id="3" name="角丸四角形吹き出し 2">
            <a:extLst>
              <a:ext uri="{FF2B5EF4-FFF2-40B4-BE49-F238E27FC236}">
                <a16:creationId xmlns:a16="http://schemas.microsoft.com/office/drawing/2014/main" id="{F4EF6F49-805E-CC2A-F7CD-A8D16B8613BC}"/>
              </a:ext>
            </a:extLst>
          </p:cNvPr>
          <p:cNvSpPr/>
          <p:nvPr/>
        </p:nvSpPr>
        <p:spPr>
          <a:xfrm>
            <a:off x="427996" y="1573967"/>
            <a:ext cx="5867874" cy="1377803"/>
          </a:xfrm>
          <a:prstGeom prst="wedgeRoundRectCallout">
            <a:avLst>
              <a:gd name="adj1" fmla="val -3378"/>
              <a:gd name="adj2" fmla="val 64209"/>
              <a:gd name="adj3" fmla="val 16667"/>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ja-JP" altLang="en-US" sz="2800" b="1"/>
              <a:t>聞いたことある？どこで聞いた？</a:t>
            </a:r>
          </a:p>
        </p:txBody>
      </p:sp>
      <p:sp>
        <p:nvSpPr>
          <p:cNvPr id="4" name="テキスト ボックス 3">
            <a:extLst>
              <a:ext uri="{FF2B5EF4-FFF2-40B4-BE49-F238E27FC236}">
                <a16:creationId xmlns:a16="http://schemas.microsoft.com/office/drawing/2014/main" id="{5177AB09-0AB2-46F1-1BC1-5E83B9DAB5D4}"/>
              </a:ext>
            </a:extLst>
          </p:cNvPr>
          <p:cNvSpPr txBox="1"/>
          <p:nvPr/>
        </p:nvSpPr>
        <p:spPr>
          <a:xfrm>
            <a:off x="636801" y="1709738"/>
            <a:ext cx="415498" cy="369332"/>
          </a:xfrm>
          <a:prstGeom prst="rect">
            <a:avLst/>
          </a:prstGeom>
          <a:noFill/>
        </p:spPr>
        <p:txBody>
          <a:bodyPr wrap="none" rtlCol="0">
            <a:spAutoFit/>
          </a:bodyPr>
          <a:lstStyle/>
          <a:p>
            <a:r>
              <a:rPr kumimoji="1" lang="ja-JP" altLang="en-US">
                <a:solidFill>
                  <a:schemeClr val="bg1"/>
                </a:solidFill>
              </a:rPr>
              <a:t>き</a:t>
            </a:r>
          </a:p>
        </p:txBody>
      </p:sp>
      <p:sp>
        <p:nvSpPr>
          <p:cNvPr id="5" name="テキスト ボックス 4">
            <a:extLst>
              <a:ext uri="{FF2B5EF4-FFF2-40B4-BE49-F238E27FC236}">
                <a16:creationId xmlns:a16="http://schemas.microsoft.com/office/drawing/2014/main" id="{FD9B4220-4BAC-D0D3-BC39-A58446380ED6}"/>
              </a:ext>
            </a:extLst>
          </p:cNvPr>
          <p:cNvSpPr txBox="1"/>
          <p:nvPr/>
        </p:nvSpPr>
        <p:spPr>
          <a:xfrm>
            <a:off x="4548401" y="1709738"/>
            <a:ext cx="415498" cy="369332"/>
          </a:xfrm>
          <a:prstGeom prst="rect">
            <a:avLst/>
          </a:prstGeom>
          <a:noFill/>
        </p:spPr>
        <p:txBody>
          <a:bodyPr wrap="none" rtlCol="0">
            <a:spAutoFit/>
          </a:bodyPr>
          <a:lstStyle/>
          <a:p>
            <a:r>
              <a:rPr kumimoji="1" lang="ja-JP" altLang="en-US">
                <a:solidFill>
                  <a:schemeClr val="bg1"/>
                </a:solidFill>
              </a:rPr>
              <a:t>き</a:t>
            </a:r>
          </a:p>
        </p:txBody>
      </p:sp>
    </p:spTree>
    <p:extLst>
      <p:ext uri="{BB962C8B-B14F-4D97-AF65-F5344CB8AC3E}">
        <p14:creationId xmlns:p14="http://schemas.microsoft.com/office/powerpoint/2010/main" val="230587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1A155-A1F6-99CE-7B09-1AD0936D4641}"/>
              </a:ext>
            </a:extLst>
          </p:cNvPr>
          <p:cNvSpPr>
            <a:spLocks noGrp="1"/>
          </p:cNvSpPr>
          <p:nvPr>
            <p:ph type="title"/>
          </p:nvPr>
        </p:nvSpPr>
        <p:spPr/>
        <p:txBody>
          <a:bodyPr>
            <a:normAutofit/>
          </a:bodyPr>
          <a:lstStyle/>
          <a:p>
            <a:pPr algn="ctr"/>
            <a:r>
              <a:rPr lang="ja-JP" altLang="en-US" sz="6600" b="1"/>
              <a:t>クイズ！</a:t>
            </a:r>
            <a:endParaRPr kumimoji="1" lang="ja-JP" altLang="en-US" sz="6600" b="1"/>
          </a:p>
        </p:txBody>
      </p:sp>
    </p:spTree>
    <p:extLst>
      <p:ext uri="{BB962C8B-B14F-4D97-AF65-F5344CB8AC3E}">
        <p14:creationId xmlns:p14="http://schemas.microsoft.com/office/powerpoint/2010/main" val="74146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83DBC46-B89B-E99D-F4E8-D69B78512386}"/>
              </a:ext>
            </a:extLst>
          </p:cNvPr>
          <p:cNvSpPr txBox="1"/>
          <p:nvPr/>
        </p:nvSpPr>
        <p:spPr>
          <a:xfrm>
            <a:off x="2132543" y="1766686"/>
            <a:ext cx="3929589" cy="4401205"/>
          </a:xfrm>
          <a:prstGeom prst="rect">
            <a:avLst/>
          </a:prstGeom>
          <a:noFill/>
        </p:spPr>
        <p:txBody>
          <a:bodyPr wrap="square" rtlCol="0">
            <a:spAutoFit/>
          </a:bodyPr>
          <a:lstStyle/>
          <a:p>
            <a:pPr marL="342900" indent="-342900">
              <a:buFont typeface="+mj-lt"/>
              <a:buAutoNum type="alphaUcParenR"/>
            </a:pPr>
            <a:r>
              <a:rPr lang="en-US" altLang="ja-JP" sz="4000" dirty="0"/>
              <a:t> 2</a:t>
            </a:r>
            <a:r>
              <a:rPr lang="ja-JP" altLang="en-US" sz="4000"/>
              <a:t>人に</a:t>
            </a:r>
            <a:r>
              <a:rPr lang="en-US" altLang="ja-JP" sz="4000" dirty="0"/>
              <a:t>1</a:t>
            </a:r>
            <a:r>
              <a:rPr lang="ja-JP" altLang="en-US" sz="4000"/>
              <a:t>人</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en-US" altLang="ja-JP" sz="4000" dirty="0"/>
              <a:t> 5</a:t>
            </a:r>
            <a:r>
              <a:rPr kumimoji="1" lang="ja-JP" altLang="en-US" sz="4000"/>
              <a:t>人に</a:t>
            </a:r>
            <a:r>
              <a:rPr kumimoji="1" lang="en-US" altLang="ja-JP" sz="4000" dirty="0"/>
              <a:t>1</a:t>
            </a:r>
            <a:r>
              <a:rPr kumimoji="1" lang="ja-JP" altLang="en-US" sz="4000"/>
              <a:t>人</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en-US" altLang="ja-JP" sz="4000" dirty="0"/>
              <a:t> 10</a:t>
            </a:r>
            <a:r>
              <a:rPr kumimoji="1" lang="ja-JP" altLang="en-US" sz="4000"/>
              <a:t>人に</a:t>
            </a:r>
            <a:r>
              <a:rPr kumimoji="1" lang="en-US" altLang="ja-JP" sz="4000" dirty="0"/>
              <a:t>1</a:t>
            </a:r>
            <a:r>
              <a:rPr kumimoji="1" lang="ja-JP" altLang="en-US" sz="4000"/>
              <a:t>人</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en-US" altLang="ja-JP" sz="4000" dirty="0"/>
              <a:t> 100</a:t>
            </a:r>
            <a:r>
              <a:rPr kumimoji="1" lang="ja-JP" altLang="en-US" sz="4000"/>
              <a:t>人に</a:t>
            </a:r>
            <a:r>
              <a:rPr kumimoji="1" lang="en-US" altLang="ja-JP" sz="4000" dirty="0"/>
              <a:t>1</a:t>
            </a:r>
            <a:r>
              <a:rPr kumimoji="1" lang="ja-JP" altLang="en-US" sz="4000"/>
              <a:t>人</a:t>
            </a:r>
          </a:p>
        </p:txBody>
      </p:sp>
      <p:sp>
        <p:nvSpPr>
          <p:cNvPr id="5" name="テキスト ボックス 4">
            <a:extLst>
              <a:ext uri="{FF2B5EF4-FFF2-40B4-BE49-F238E27FC236}">
                <a16:creationId xmlns:a16="http://schemas.microsoft.com/office/drawing/2014/main" id="{042B40B8-94EE-0EA2-9282-327A12C56148}"/>
              </a:ext>
            </a:extLst>
          </p:cNvPr>
          <p:cNvSpPr txBox="1"/>
          <p:nvPr/>
        </p:nvSpPr>
        <p:spPr>
          <a:xfrm>
            <a:off x="3003947" y="3244334"/>
            <a:ext cx="6122194" cy="369332"/>
          </a:xfrm>
          <a:prstGeom prst="rect">
            <a:avLst/>
          </a:prstGeom>
          <a:noFill/>
        </p:spPr>
        <p:txBody>
          <a:bodyPr wrap="square">
            <a:spAutoFit/>
          </a:bodyPr>
          <a:lstStyle/>
          <a:p>
            <a:r>
              <a:rPr lang="ja-JP" altLang="en-US" b="0" i="0" u="none" strike="noStrike">
                <a:solidFill>
                  <a:srgbClr val="000000"/>
                </a:solidFill>
                <a:effectLst/>
                <a:latin typeface="-webkit-standard"/>
              </a:rPr>
              <a:t> </a:t>
            </a:r>
            <a:endParaRPr lang="ja-JP" altLang="en-US"/>
          </a:p>
        </p:txBody>
      </p:sp>
      <p:sp>
        <p:nvSpPr>
          <p:cNvPr id="7" name="円/楕円 6">
            <a:extLst>
              <a:ext uri="{FF2B5EF4-FFF2-40B4-BE49-F238E27FC236}">
                <a16:creationId xmlns:a16="http://schemas.microsoft.com/office/drawing/2014/main" id="{DD462EFC-A6E4-E833-9257-23895842CF78}"/>
              </a:ext>
            </a:extLst>
          </p:cNvPr>
          <p:cNvSpPr/>
          <p:nvPr/>
        </p:nvSpPr>
        <p:spPr>
          <a:xfrm>
            <a:off x="7197326" y="2245520"/>
            <a:ext cx="3403997" cy="32064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00"/>
          </a:p>
        </p:txBody>
      </p:sp>
      <p:pic>
        <p:nvPicPr>
          <p:cNvPr id="13" name="グラフィックス 12" descr="砂時計: 終了 単色塗りつぶし">
            <a:extLst>
              <a:ext uri="{FF2B5EF4-FFF2-40B4-BE49-F238E27FC236}">
                <a16:creationId xmlns:a16="http://schemas.microsoft.com/office/drawing/2014/main" id="{FD0AFCA8-32FA-B18F-780D-C1A7CA2A15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9516" y="2502693"/>
            <a:ext cx="2678907" cy="2678907"/>
          </a:xfrm>
          <a:prstGeom prst="rect">
            <a:avLst/>
          </a:prstGeom>
        </p:spPr>
      </p:pic>
      <p:sp>
        <p:nvSpPr>
          <p:cNvPr id="14" name="ドーナツ 13">
            <a:extLst>
              <a:ext uri="{FF2B5EF4-FFF2-40B4-BE49-F238E27FC236}">
                <a16:creationId xmlns:a16="http://schemas.microsoft.com/office/drawing/2014/main" id="{2E10C948-FC31-63A5-CF3C-ED303BB4442C}"/>
              </a:ext>
            </a:extLst>
          </p:cNvPr>
          <p:cNvSpPr/>
          <p:nvPr/>
        </p:nvSpPr>
        <p:spPr>
          <a:xfrm>
            <a:off x="1861080" y="1622827"/>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1" name="タイトル 1">
            <a:extLst>
              <a:ext uri="{FF2B5EF4-FFF2-40B4-BE49-F238E27FC236}">
                <a16:creationId xmlns:a16="http://schemas.microsoft.com/office/drawing/2014/main" id="{43A4D0EC-31DC-3C17-F4F6-E79AB2BEFA81}"/>
              </a:ext>
            </a:extLst>
          </p:cNvPr>
          <p:cNvSpPr txBox="1">
            <a:spLocks/>
          </p:cNvSpPr>
          <p:nvPr/>
        </p:nvSpPr>
        <p:spPr>
          <a:xfrm>
            <a:off x="200026" y="350837"/>
            <a:ext cx="117871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b="1" dirty="0"/>
              <a:t>Q. </a:t>
            </a:r>
            <a:r>
              <a:rPr lang="ja-JP" altLang="en-US" sz="3600" b="1"/>
              <a:t>がんになる人はどれくらいの割合でしょうか？</a:t>
            </a:r>
          </a:p>
        </p:txBody>
      </p:sp>
      <p:sp>
        <p:nvSpPr>
          <p:cNvPr id="12" name="テキスト ボックス 11">
            <a:extLst>
              <a:ext uri="{FF2B5EF4-FFF2-40B4-BE49-F238E27FC236}">
                <a16:creationId xmlns:a16="http://schemas.microsoft.com/office/drawing/2014/main" id="{A11E9F18-3DFF-B6E6-FD4A-12F3A26FF3E0}"/>
              </a:ext>
            </a:extLst>
          </p:cNvPr>
          <p:cNvSpPr txBox="1"/>
          <p:nvPr/>
        </p:nvSpPr>
        <p:spPr>
          <a:xfrm>
            <a:off x="6891866" y="439310"/>
            <a:ext cx="1107996" cy="369332"/>
          </a:xfrm>
          <a:prstGeom prst="rect">
            <a:avLst/>
          </a:prstGeom>
          <a:noFill/>
        </p:spPr>
        <p:txBody>
          <a:bodyPr wrap="none" rtlCol="0">
            <a:spAutoFit/>
          </a:bodyPr>
          <a:lstStyle/>
          <a:p>
            <a:r>
              <a:rPr kumimoji="1" lang="ja-JP" altLang="en-US"/>
              <a:t>わりあい</a:t>
            </a:r>
          </a:p>
        </p:txBody>
      </p:sp>
      <p:sp>
        <p:nvSpPr>
          <p:cNvPr id="20" name="テキスト ボックス 19">
            <a:extLst>
              <a:ext uri="{FF2B5EF4-FFF2-40B4-BE49-F238E27FC236}">
                <a16:creationId xmlns:a16="http://schemas.microsoft.com/office/drawing/2014/main" id="{9B5DEE44-00D8-6D7C-370E-5DFB759DB6A0}"/>
              </a:ext>
            </a:extLst>
          </p:cNvPr>
          <p:cNvSpPr txBox="1"/>
          <p:nvPr/>
        </p:nvSpPr>
        <p:spPr>
          <a:xfrm>
            <a:off x="3222781" y="494854"/>
            <a:ext cx="646331" cy="369332"/>
          </a:xfrm>
          <a:prstGeom prst="rect">
            <a:avLst/>
          </a:prstGeom>
          <a:noFill/>
        </p:spPr>
        <p:txBody>
          <a:bodyPr wrap="none" rtlCol="0">
            <a:spAutoFit/>
          </a:bodyPr>
          <a:lstStyle/>
          <a:p>
            <a:r>
              <a:rPr kumimoji="1" lang="ja-JP" altLang="en-US"/>
              <a:t>ひと</a:t>
            </a:r>
          </a:p>
        </p:txBody>
      </p:sp>
    </p:spTree>
    <p:extLst>
      <p:ext uri="{BB962C8B-B14F-4D97-AF65-F5344CB8AC3E}">
        <p14:creationId xmlns:p14="http://schemas.microsoft.com/office/powerpoint/2010/main" val="229478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repeatCount="0" fill="hold" grpId="0" nodeType="clickEffect">
                                  <p:stCondLst>
                                    <p:cond delay="0"/>
                                  </p:stCondLst>
                                  <p:childTnLst>
                                    <p:animEffect transition="out" filter="wheel(1)">
                                      <p:cBhvr>
                                        <p:cTn id="6" dur="5000"/>
                                        <p:tgtEl>
                                          <p:spTgt spid="7"/>
                                        </p:tgtEl>
                                      </p:cBhvr>
                                    </p:animEffect>
                                    <p:set>
                                      <p:cBhvr>
                                        <p:cTn id="7" dur="1" fill="hold">
                                          <p:stCondLst>
                                            <p:cond delay="4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408" y="1772817"/>
            <a:ext cx="4279625" cy="2445501"/>
          </a:xfrm>
          <a:prstGeom prst="rect">
            <a:avLst/>
          </a:prstGeom>
        </p:spPr>
      </p:pic>
      <p:pic>
        <p:nvPicPr>
          <p:cNvPr id="14" name="図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408" y="1772817"/>
            <a:ext cx="4279625" cy="2445501"/>
          </a:xfrm>
          <a:prstGeom prst="rect">
            <a:avLst/>
          </a:prstGeom>
        </p:spPr>
      </p:pic>
      <p:sp>
        <p:nvSpPr>
          <p:cNvPr id="16" name="角丸四角形吹き出し 15"/>
          <p:cNvSpPr/>
          <p:nvPr/>
        </p:nvSpPr>
        <p:spPr>
          <a:xfrm>
            <a:off x="3182862" y="4082349"/>
            <a:ext cx="5806539" cy="1923155"/>
          </a:xfrm>
          <a:custGeom>
            <a:avLst/>
            <a:gdLst>
              <a:gd name="connsiteX0" fmla="*/ 0 w 5806539"/>
              <a:gd name="connsiteY0" fmla="*/ 878234 h 1923155"/>
              <a:gd name="connsiteX1" fmla="*/ 208989 w 5806539"/>
              <a:gd name="connsiteY1" fmla="*/ 669245 h 1923155"/>
              <a:gd name="connsiteX2" fmla="*/ 2580387 w 5806539"/>
              <a:gd name="connsiteY2" fmla="*/ 668824 h 1923155"/>
              <a:gd name="connsiteX3" fmla="*/ 2905528 w 5806539"/>
              <a:gd name="connsiteY3" fmla="*/ 0 h 1923155"/>
              <a:gd name="connsiteX4" fmla="*/ 3242351 w 5806539"/>
              <a:gd name="connsiteY4" fmla="*/ 673880 h 1923155"/>
              <a:gd name="connsiteX5" fmla="*/ 5597550 w 5806539"/>
              <a:gd name="connsiteY5" fmla="*/ 669245 h 1923155"/>
              <a:gd name="connsiteX6" fmla="*/ 5806539 w 5806539"/>
              <a:gd name="connsiteY6" fmla="*/ 878234 h 1923155"/>
              <a:gd name="connsiteX7" fmla="*/ 5806539 w 5806539"/>
              <a:gd name="connsiteY7" fmla="*/ 878230 h 1923155"/>
              <a:gd name="connsiteX8" fmla="*/ 5806539 w 5806539"/>
              <a:gd name="connsiteY8" fmla="*/ 878230 h 1923155"/>
              <a:gd name="connsiteX9" fmla="*/ 5806539 w 5806539"/>
              <a:gd name="connsiteY9" fmla="*/ 1191708 h 1923155"/>
              <a:gd name="connsiteX10" fmla="*/ 5806539 w 5806539"/>
              <a:gd name="connsiteY10" fmla="*/ 1714166 h 1923155"/>
              <a:gd name="connsiteX11" fmla="*/ 5597550 w 5806539"/>
              <a:gd name="connsiteY11" fmla="*/ 1923155 h 1923155"/>
              <a:gd name="connsiteX12" fmla="*/ 2419391 w 5806539"/>
              <a:gd name="connsiteY12" fmla="*/ 1923155 h 1923155"/>
              <a:gd name="connsiteX13" fmla="*/ 967757 w 5806539"/>
              <a:gd name="connsiteY13" fmla="*/ 1923155 h 1923155"/>
              <a:gd name="connsiteX14" fmla="*/ 967757 w 5806539"/>
              <a:gd name="connsiteY14" fmla="*/ 1923155 h 1923155"/>
              <a:gd name="connsiteX15" fmla="*/ 208989 w 5806539"/>
              <a:gd name="connsiteY15" fmla="*/ 1923155 h 1923155"/>
              <a:gd name="connsiteX16" fmla="*/ 0 w 5806539"/>
              <a:gd name="connsiteY16" fmla="*/ 1714166 h 1923155"/>
              <a:gd name="connsiteX17" fmla="*/ 0 w 5806539"/>
              <a:gd name="connsiteY17" fmla="*/ 1191708 h 1923155"/>
              <a:gd name="connsiteX18" fmla="*/ 0 w 5806539"/>
              <a:gd name="connsiteY18" fmla="*/ 878230 h 1923155"/>
              <a:gd name="connsiteX19" fmla="*/ 0 w 5806539"/>
              <a:gd name="connsiteY19" fmla="*/ 878230 h 1923155"/>
              <a:gd name="connsiteX20" fmla="*/ 0 w 5806539"/>
              <a:gd name="connsiteY20" fmla="*/ 878234 h 192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806539" h="1923155">
                <a:moveTo>
                  <a:pt x="0" y="878234"/>
                </a:moveTo>
                <a:cubicBezTo>
                  <a:pt x="0" y="762813"/>
                  <a:pt x="93568" y="669245"/>
                  <a:pt x="208989" y="669245"/>
                </a:cubicBezTo>
                <a:lnTo>
                  <a:pt x="2580387" y="668824"/>
                </a:lnTo>
                <a:lnTo>
                  <a:pt x="2905528" y="0"/>
                </a:lnTo>
                <a:lnTo>
                  <a:pt x="3242351" y="673880"/>
                </a:lnTo>
                <a:lnTo>
                  <a:pt x="5597550" y="669245"/>
                </a:lnTo>
                <a:cubicBezTo>
                  <a:pt x="5712971" y="669245"/>
                  <a:pt x="5806539" y="762813"/>
                  <a:pt x="5806539" y="878234"/>
                </a:cubicBezTo>
                <a:lnTo>
                  <a:pt x="5806539" y="878230"/>
                </a:lnTo>
                <a:lnTo>
                  <a:pt x="5806539" y="878230"/>
                </a:lnTo>
                <a:lnTo>
                  <a:pt x="5806539" y="1191708"/>
                </a:lnTo>
                <a:lnTo>
                  <a:pt x="5806539" y="1714166"/>
                </a:lnTo>
                <a:cubicBezTo>
                  <a:pt x="5806539" y="1829587"/>
                  <a:pt x="5712971" y="1923155"/>
                  <a:pt x="5597550" y="1923155"/>
                </a:cubicBezTo>
                <a:lnTo>
                  <a:pt x="2419391" y="1923155"/>
                </a:lnTo>
                <a:lnTo>
                  <a:pt x="967757" y="1923155"/>
                </a:lnTo>
                <a:lnTo>
                  <a:pt x="967757" y="1923155"/>
                </a:lnTo>
                <a:lnTo>
                  <a:pt x="208989" y="1923155"/>
                </a:lnTo>
                <a:cubicBezTo>
                  <a:pt x="93568" y="1923155"/>
                  <a:pt x="0" y="1829587"/>
                  <a:pt x="0" y="1714166"/>
                </a:cubicBezTo>
                <a:lnTo>
                  <a:pt x="0" y="1191708"/>
                </a:lnTo>
                <a:lnTo>
                  <a:pt x="0" y="878230"/>
                </a:lnTo>
                <a:lnTo>
                  <a:pt x="0" y="878230"/>
                </a:lnTo>
                <a:lnTo>
                  <a:pt x="0" y="878234"/>
                </a:lnTo>
                <a:close/>
              </a:path>
            </a:pathLst>
          </a:custGeom>
          <a:solidFill>
            <a:srgbClr val="FF9900"/>
          </a:solidFill>
          <a:ln>
            <a:no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lIns="0" tIns="216000" rIns="0" bIns="108000" rtlCol="0" anchor="b"/>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54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２人に１人</a:t>
            </a:r>
          </a:p>
        </p:txBody>
      </p:sp>
      <p:sp>
        <p:nvSpPr>
          <p:cNvPr id="6" name="テキスト ボックス 5"/>
          <p:cNvSpPr txBox="1"/>
          <p:nvPr/>
        </p:nvSpPr>
        <p:spPr>
          <a:xfrm>
            <a:off x="1955541" y="208697"/>
            <a:ext cx="8280919" cy="769441"/>
          </a:xfrm>
          <a:prstGeom prst="rect">
            <a:avLst/>
          </a:prstGeom>
          <a:noFill/>
          <a:effectLst/>
        </p:spPr>
        <p:txBody>
          <a:bodyPr wrap="square" rtlCol="0">
            <a:spAutoFit/>
          </a:bodyPr>
          <a:lstStyle>
            <a:defPPr>
              <a:defRPr lang="ja-JP"/>
            </a:defPPr>
            <a:lvl1pPr marL="0" algn="ctr" defTabSz="914400" rtl="0" eaLnBrk="1" latinLnBrk="0" hangingPunct="1">
              <a:defRPr kumimoji="1" sz="4400" b="1" kern="12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n-cs"/>
              </a:defRPr>
            </a:lvl1pPr>
          </a:lstStyle>
          <a:p>
            <a:pPr>
              <a:defRPr kumimoji="1" sz="4400" b="1" i="0" normalizeH="0" noProof="0">
                <a:solidFill>
                  <a:srgbClr val="FFFFFF"/>
                </a:solidFill>
                <a:uLnTx/>
                <a:uFillTx/>
                <a:latin typeface="メイリオ" panose="020B0604030504040204" pitchFamily="50" charset="-128"/>
                <a:ea typeface="メイリオ" panose="020B0604030504040204" pitchFamily="50" charset="-128"/>
                <a:cs typeface="+mn-cs"/>
              </a:defRPr>
            </a:pPr>
            <a:r>
              <a:rPr lang="ja-JP" altLang="en-US">
                <a:solidFill>
                  <a:srgbClr val="FFFFFF"/>
                </a:solidFill>
              </a:rPr>
              <a:t>がんになる人の割合</a:t>
            </a:r>
          </a:p>
        </p:txBody>
      </p:sp>
      <p:sp>
        <p:nvSpPr>
          <p:cNvPr id="7" name="テキスト ボックス 6"/>
          <p:cNvSpPr txBox="1"/>
          <p:nvPr/>
        </p:nvSpPr>
        <p:spPr>
          <a:xfrm>
            <a:off x="3843900" y="6483044"/>
            <a:ext cx="6092105" cy="253916"/>
          </a:xfrm>
          <a:prstGeom prst="rect">
            <a:avLst/>
          </a:prstGeom>
          <a:noFill/>
        </p:spPr>
        <p:txBody>
          <a:bodyPr wrap="square" rtlCol="0">
            <a:spAutoFit/>
          </a:bodyPr>
          <a:lstStyle>
            <a:defPPr>
              <a:defRPr lang="ja-JP"/>
            </a:defPPr>
          </a:lstStyle>
          <a:p>
            <a:pPr algn="r">
              <a:defRPr kumimoji="1" sz="1800" b="0" i="0" normalizeH="0" noProof="0">
                <a:uLnTx/>
                <a:uFillTx/>
                <a:latin typeface="+mn-lt"/>
                <a:ea typeface="+mn-ea"/>
                <a:cs typeface="+mn-cs"/>
              </a:defRPr>
            </a:pPr>
            <a:r>
              <a:rPr lang="ja-JP" altLang="en-US" sz="105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出典：国立がん研究センターがん情報サービス「がん登録・統計」最新がん統計</a:t>
            </a:r>
          </a:p>
        </p:txBody>
      </p:sp>
      <p:sp>
        <p:nvSpPr>
          <p:cNvPr id="8" name="正方形/長方形 7">
            <a:extLst>
              <a:ext uri="{FF2B5EF4-FFF2-40B4-BE49-F238E27FC236}">
                <a16:creationId xmlns:a16="http://schemas.microsoft.com/office/drawing/2014/main" id="{EFC7B6D9-BCAD-423C-88BF-F9DE1277DEF3}"/>
              </a:ext>
            </a:extLst>
          </p:cNvPr>
          <p:cNvSpPr/>
          <p:nvPr/>
        </p:nvSpPr>
        <p:spPr>
          <a:xfrm>
            <a:off x="10021331" y="6422272"/>
            <a:ext cx="430256" cy="404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9pPr>
          </a:lstStyle>
          <a:p>
            <a:pPr algn="ctr">
              <a:defRPr kumimoji="1" sz="1800" b="0" i="0" kern="1200" normalizeH="0" noProof="0">
                <a:solidFill>
                  <a:srgbClr val="FFFFFF"/>
                </a:solidFill>
                <a:uLnTx/>
                <a:uFillTx/>
                <a:latin typeface="+mn-lt"/>
                <a:ea typeface="+mn-ea"/>
                <a:cs typeface="+mn-cs"/>
              </a:defRPr>
            </a:pPr>
            <a:r>
              <a:rPr lang="ja-JP" altLang="en-US" b="1">
                <a:solidFill>
                  <a:schemeClr val="tx1"/>
                </a:solidFill>
                <a:latin typeface="メイリオ" panose="020B0604030504040204" pitchFamily="50" charset="-128"/>
                <a:ea typeface="メイリオ" panose="020B0604030504040204" pitchFamily="50" charset="-128"/>
              </a:rPr>
              <a:t>４</a:t>
            </a:r>
          </a:p>
        </p:txBody>
      </p:sp>
    </p:spTree>
    <p:extLst>
      <p:ext uri="{BB962C8B-B14F-4D97-AF65-F5344CB8AC3E}">
        <p14:creationId xmlns:p14="http://schemas.microsoft.com/office/powerpoint/2010/main" val="19476740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xit" presetSubtype="0" fill="hold"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14"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1A155-A1F6-99CE-7B09-1AD0936D4641}"/>
              </a:ext>
            </a:extLst>
          </p:cNvPr>
          <p:cNvSpPr>
            <a:spLocks noGrp="1"/>
          </p:cNvSpPr>
          <p:nvPr>
            <p:ph type="title"/>
          </p:nvPr>
        </p:nvSpPr>
        <p:spPr/>
        <p:txBody>
          <a:bodyPr/>
          <a:lstStyle/>
          <a:p>
            <a:r>
              <a:rPr lang="ja-JP" altLang="en-US"/>
              <a:t>がんは</a:t>
            </a:r>
            <a:r>
              <a:rPr kumimoji="1" lang="ja-JP" altLang="en-US"/>
              <a:t>どうやってできるの？</a:t>
            </a:r>
          </a:p>
        </p:txBody>
      </p:sp>
    </p:spTree>
    <p:extLst>
      <p:ext uri="{BB962C8B-B14F-4D97-AF65-F5344CB8AC3E}">
        <p14:creationId xmlns:p14="http://schemas.microsoft.com/office/powerpoint/2010/main" val="1502428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2423592" y="1097035"/>
            <a:ext cx="4824536" cy="2554545"/>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0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わたしたちの</a:t>
            </a:r>
            <a:br>
              <a:rPr lang="en-US" altLang="ja-JP" sz="4000" b="1" dirty="0">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br>
            <a:r>
              <a:rPr lang="ja-JP" altLang="en-US" sz="40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体の細胞は</a:t>
            </a:r>
            <a:br>
              <a:rPr lang="en-US" altLang="ja-JP" sz="4000" b="1" dirty="0">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br>
            <a:r>
              <a:rPr lang="ja-JP" altLang="en-US" sz="40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毎日分裂し</a:t>
            </a:r>
            <a:endParaRPr lang="en-US" altLang="ja-JP" sz="4000" b="1" dirty="0">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endParaRPr>
          </a:p>
          <a:p>
            <a:pPr algn="ctr">
              <a:defRPr kumimoji="1" sz="1800" b="0" i="0" normalizeH="0" noProof="0">
                <a:uLnTx/>
                <a:uFillTx/>
                <a:latin typeface="+mn-lt"/>
                <a:ea typeface="+mn-ea"/>
                <a:cs typeface="+mn-cs"/>
              </a:defRPr>
            </a:pPr>
            <a:r>
              <a:rPr lang="ja-JP" altLang="en-US" sz="40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新しくなっている</a:t>
            </a:r>
            <a:endParaRPr lang="en-US" altLang="ja-JP" sz="4000" b="1" dirty="0">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endParaRPr>
          </a:p>
        </p:txBody>
      </p:sp>
      <p:sp>
        <p:nvSpPr>
          <p:cNvPr id="19" name="テキスト ボックス 18"/>
          <p:cNvSpPr txBox="1"/>
          <p:nvPr/>
        </p:nvSpPr>
        <p:spPr>
          <a:xfrm>
            <a:off x="2171564" y="132888"/>
            <a:ext cx="7848872" cy="692497"/>
          </a:xfrm>
          <a:prstGeom prst="rect">
            <a:avLst/>
          </a:prstGeom>
          <a:noFill/>
          <a:effectLst/>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390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itchFamily="34" charset="0"/>
              </a:rPr>
              <a:t>がん細胞がうまれるしくみ</a:t>
            </a:r>
          </a:p>
        </p:txBody>
      </p:sp>
      <p:grpSp>
        <p:nvGrpSpPr>
          <p:cNvPr id="7" name="グループ化 6"/>
          <p:cNvGrpSpPr/>
          <p:nvPr/>
        </p:nvGrpSpPr>
        <p:grpSpPr>
          <a:xfrm>
            <a:off x="2724818" y="3782771"/>
            <a:ext cx="1787007" cy="2456046"/>
            <a:chOff x="1352744" y="3977813"/>
            <a:chExt cx="1279613" cy="1845874"/>
          </a:xfrm>
        </p:grpSpPr>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rcRect l="33770"/>
            <a:stretch>
              <a:fillRect/>
            </a:stretch>
          </p:blipFill>
          <p:spPr>
            <a:xfrm rot="10800000">
              <a:off x="1352744" y="5164054"/>
              <a:ext cx="1279613" cy="659633"/>
            </a:xfrm>
            <a:prstGeom prst="rect">
              <a:avLst/>
            </a:prstGeom>
          </p:spPr>
        </p:pic>
        <p:pic>
          <p:nvPicPr>
            <p:cNvPr id="43" name="図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0705" y="3977813"/>
              <a:ext cx="598777" cy="628460"/>
            </a:xfrm>
            <a:prstGeom prst="rect">
              <a:avLst/>
            </a:prstGeom>
          </p:spPr>
        </p:pic>
        <p:sp>
          <p:nvSpPr>
            <p:cNvPr id="22" name="下矢印 21"/>
            <p:cNvSpPr/>
            <p:nvPr/>
          </p:nvSpPr>
          <p:spPr>
            <a:xfrm rot="1519670">
              <a:off x="1677017" y="4648046"/>
              <a:ext cx="210940" cy="476086"/>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cs typeface="Arial" pitchFamily="34" charset="0"/>
              </a:endParaRPr>
            </a:p>
          </p:txBody>
        </p:sp>
        <p:sp>
          <p:nvSpPr>
            <p:cNvPr id="24" name="下矢印 23"/>
            <p:cNvSpPr/>
            <p:nvPr/>
          </p:nvSpPr>
          <p:spPr>
            <a:xfrm rot="20080333" flipH="1">
              <a:off x="2089516" y="4651908"/>
              <a:ext cx="210940" cy="476086"/>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cs typeface="Arial" pitchFamily="34" charset="0"/>
              </a:endParaRPr>
            </a:p>
          </p:txBody>
        </p:sp>
      </p:grpSp>
      <p:sp>
        <p:nvSpPr>
          <p:cNvPr id="17" name="角丸四角形 16"/>
          <p:cNvSpPr/>
          <p:nvPr/>
        </p:nvSpPr>
        <p:spPr>
          <a:xfrm>
            <a:off x="3514980" y="5340582"/>
            <a:ext cx="1063514" cy="956098"/>
          </a:xfrm>
          <a:prstGeom prst="roundRect">
            <a:avLst>
              <a:gd name="adj" fmla="val 13261"/>
            </a:avLst>
          </a:prstGeom>
          <a:noFill/>
          <a:ln w="76200" cap="sq">
            <a:solidFill>
              <a:srgbClr val="FF0000"/>
            </a:solidFill>
            <a:prstDash val="sysDash"/>
            <a:bevel/>
          </a:ln>
        </p:spPr>
        <p:style>
          <a:lnRef idx="2">
            <a:schemeClr val="accent3"/>
          </a:lnRef>
          <a:fillRef idx="1">
            <a:schemeClr val="lt1"/>
          </a:fillRef>
          <a:effectRef idx="0">
            <a:schemeClr val="accent3"/>
          </a:effectRef>
          <a:fontRef idx="minor">
            <a:schemeClr val="dk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black"/>
              </a:solidFill>
            </a:endParaRPr>
          </a:p>
        </p:txBody>
      </p:sp>
      <p:sp>
        <p:nvSpPr>
          <p:cNvPr id="38" name="角丸四角形吹き出し 37"/>
          <p:cNvSpPr/>
          <p:nvPr/>
        </p:nvSpPr>
        <p:spPr>
          <a:xfrm>
            <a:off x="5313038" y="3414776"/>
            <a:ext cx="6558403" cy="3107555"/>
          </a:xfrm>
          <a:prstGeom prst="wedgeRoundRectCallout">
            <a:avLst>
              <a:gd name="adj1" fmla="val -65062"/>
              <a:gd name="adj2" fmla="val 28866"/>
              <a:gd name="adj3" fmla="val 16667"/>
            </a:avLst>
          </a:prstGeom>
          <a:solidFill>
            <a:srgbClr val="FF9900"/>
          </a:solidFill>
          <a:ln>
            <a:noFill/>
          </a:ln>
        </p:spPr>
        <p:style>
          <a:lnRef idx="2">
            <a:schemeClr val="dk1"/>
          </a:lnRef>
          <a:fillRef idx="1">
            <a:schemeClr val="lt1"/>
          </a:fillRef>
          <a:effectRef idx="0">
            <a:schemeClr val="dk1"/>
          </a:effectRef>
          <a:fontRef idx="minor">
            <a:schemeClr val="dk1"/>
          </a:fontRef>
        </p:style>
        <p:txBody>
          <a:bodyPr lIns="0" tIns="108000" rIns="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細胞が分裂するとき</a:t>
            </a:r>
          </a:p>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異常な細胞が</a:t>
            </a:r>
            <a:endParaRPr lang="en-US" altLang="ja-JP" sz="3600" b="1" dirty="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生まれることがある</a:t>
            </a:r>
            <a:endParaRPr lang="en-US" altLang="ja-JP" sz="3600" b="1" dirty="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→これが、がん細胞のもと</a:t>
            </a:r>
            <a:endParaRPr lang="en-US" altLang="ja-JP" sz="3600" b="1" dirty="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15" name="正方形/長方形 14"/>
          <p:cNvSpPr/>
          <p:nvPr/>
        </p:nvSpPr>
        <p:spPr>
          <a:xfrm>
            <a:off x="7451577" y="2879146"/>
            <a:ext cx="1749197" cy="523220"/>
          </a:xfrm>
          <a:prstGeom prst="rect">
            <a:avLst/>
          </a:prstGeom>
        </p:spPr>
        <p:txBody>
          <a:bodyPr wrap="none">
            <a:spAutoFit/>
          </a:bodyPr>
          <a:lstStyle>
            <a:defPPr>
              <a:defRPr lang="ja-JP"/>
            </a:defPPr>
          </a:lstStyle>
          <a:p>
            <a:pPr>
              <a:defRPr kumimoji="1" sz="1800" b="0" i="0" normalizeH="0" noProof="0">
                <a:uLnTx/>
                <a:uFillTx/>
                <a:latin typeface="+mn-lt"/>
                <a:ea typeface="+mn-ea"/>
                <a:cs typeface="+mn-cs"/>
              </a:defRPr>
            </a:pPr>
            <a:r>
              <a:rPr lang="ja-JP" altLang="en-US" sz="28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約</a:t>
            </a:r>
            <a:r>
              <a:rPr lang="en-US" altLang="ja-JP" sz="2800" b="1" dirty="0">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37</a:t>
            </a:r>
            <a:r>
              <a:rPr lang="ja-JP" altLang="en-US" sz="28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兆個</a:t>
            </a:r>
            <a:endParaRPr lang="ja-JP" altLang="en-US" sz="2800">
              <a:solidFill>
                <a:prstClr val="black"/>
              </a:solidFill>
              <a:latin typeface="Century Gothic" panose="020B0502020202020204"/>
              <a:ea typeface="メイリオ" panose="020B0604030504040204" pitchFamily="50" charset="-128"/>
              <a:cs typeface="Arial" pitchFamily="34" charset="0"/>
            </a:endParaRPr>
          </a:p>
        </p:txBody>
      </p:sp>
      <p:pic>
        <p:nvPicPr>
          <p:cNvPr id="16" name="Picture 4" descr="C:\Users\nakamura\Desktop\サタケさんイラストスライド化拡大-01.png"/>
          <p:cNvPicPr>
            <a:picLocks noChangeAspect="1" noChangeArrowheads="1"/>
          </p:cNvPicPr>
          <p:nvPr/>
        </p:nvPicPr>
        <p:blipFill>
          <a:blip r:embed="rId5">
            <a:extLst>
              <a:ext uri="{28A0092B-C50C-407E-A947-70E740481C1C}">
                <a14:useLocalDpi xmlns:a14="http://schemas.microsoft.com/office/drawing/2010/main" val="0"/>
              </a:ext>
            </a:extLst>
          </a:blip>
          <a:srcRect b="12836"/>
          <a:stretch>
            <a:fillRect/>
          </a:stretch>
        </p:blipFill>
        <p:spPr bwMode="auto">
          <a:xfrm>
            <a:off x="8875073" y="1024321"/>
            <a:ext cx="1352462" cy="18616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022786" y="1014273"/>
            <a:ext cx="2453891" cy="1871668"/>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p:cNvSpPr txBox="1"/>
          <p:nvPr/>
        </p:nvSpPr>
        <p:spPr>
          <a:xfrm>
            <a:off x="2063552" y="6430777"/>
            <a:ext cx="7848872" cy="253916"/>
          </a:xfrm>
          <a:prstGeom prst="rect">
            <a:avLst/>
          </a:prstGeom>
          <a:noFill/>
        </p:spPr>
        <p:txBody>
          <a:bodyPr wrap="square" rtlCol="0">
            <a:spAutoFit/>
          </a:bodyPr>
          <a:lstStyle>
            <a:defPPr>
              <a:defRPr lang="ja-JP"/>
            </a:defPPr>
            <a:lvl1pPr marL="0" algn="r" defTabSz="914400" rtl="0" eaLnBrk="1" latinLnBrk="0" hangingPunct="1">
              <a:defRPr kumimoji="1" sz="1050" kern="1200">
                <a:solidFill>
                  <a:schemeClr val="tx1">
                    <a:lumMod val="65000"/>
                    <a:lumOff val="35000"/>
                  </a:schemeClr>
                </a:solidFill>
                <a:latin typeface="+mn-lt"/>
                <a:ea typeface="+mn-ea"/>
                <a:cs typeface="+mn-cs"/>
              </a:defRPr>
            </a:lvl1pPr>
          </a:lstStyle>
          <a:p>
            <a:pPr>
              <a:defRPr kumimoji="1" sz="1050" b="0" i="0" normalizeH="0" noProof="0">
                <a:solidFill>
                  <a:srgbClr val="595959"/>
                </a:solidFill>
                <a:uLnTx/>
                <a:uFillTx/>
                <a:latin typeface="+mn-lt"/>
                <a:ea typeface="+mn-ea"/>
                <a:cs typeface="+mn-cs"/>
              </a:defRPr>
            </a:pPr>
            <a:r>
              <a:rPr lang="ja-JP" altLang="en-US">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出典（細胞の数） </a:t>
            </a:r>
            <a:r>
              <a:rPr lang="ja-JP" altLang="en-US">
                <a:solidFill>
                  <a:prstClr val="black">
                    <a:lumMod val="65000"/>
                    <a:lumOff val="35000"/>
                  </a:prstClr>
                </a:solidFill>
                <a:latin typeface="Calibri"/>
                <a:ea typeface="ＭＳ Ｐゴシック"/>
                <a:cs typeface="Arial" pitchFamily="34" charset="0"/>
              </a:rPr>
              <a:t>：</a:t>
            </a:r>
            <a:r>
              <a:rPr lang="en-US" altLang="ja-JP">
                <a:solidFill>
                  <a:prstClr val="black">
                    <a:lumMod val="65000"/>
                    <a:lumOff val="35000"/>
                  </a:prstClr>
                </a:solidFill>
                <a:latin typeface="Calibri"/>
                <a:ea typeface="ＭＳ Ｐゴシック"/>
                <a:cs typeface="Arial" pitchFamily="34" charset="0"/>
              </a:rPr>
              <a:t> Annals of Human Biology Volume 40, 2013 -  Issue 6 ‘An estimation of the number of cells in the human body’</a:t>
            </a:r>
            <a:endParaRPr lang="ja-JP" altLang="en-US">
              <a:solidFill>
                <a:prstClr val="black">
                  <a:lumMod val="65000"/>
                  <a:lumOff val="35000"/>
                </a:prstClr>
              </a:solidFill>
              <a:latin typeface="Calibri"/>
              <a:ea typeface="ＭＳ Ｐゴシック"/>
              <a:cs typeface="Arial" pitchFamily="34" charset="0"/>
            </a:endParaRPr>
          </a:p>
        </p:txBody>
      </p:sp>
      <p:sp>
        <p:nvSpPr>
          <p:cNvPr id="2" name="テキスト ボックス 1">
            <a:extLst>
              <a:ext uri="{FF2B5EF4-FFF2-40B4-BE49-F238E27FC236}">
                <a16:creationId xmlns:a16="http://schemas.microsoft.com/office/drawing/2014/main" id="{5FFE035C-A26F-1620-486D-2C3BE9999F61}"/>
              </a:ext>
            </a:extLst>
          </p:cNvPr>
          <p:cNvSpPr txBox="1"/>
          <p:nvPr/>
        </p:nvSpPr>
        <p:spPr>
          <a:xfrm>
            <a:off x="4625792" y="1537514"/>
            <a:ext cx="902811" cy="307777"/>
          </a:xfrm>
          <a:prstGeom prst="rect">
            <a:avLst/>
          </a:prstGeom>
          <a:noFill/>
        </p:spPr>
        <p:txBody>
          <a:bodyPr wrap="none" rtlCol="0">
            <a:spAutoFit/>
          </a:bodyPr>
          <a:lstStyle/>
          <a:p>
            <a:r>
              <a:rPr kumimoji="1" lang="ja-JP" altLang="en-US" sz="1400"/>
              <a:t>さいぼう</a:t>
            </a:r>
          </a:p>
        </p:txBody>
      </p:sp>
      <p:sp>
        <p:nvSpPr>
          <p:cNvPr id="3" name="テキスト ボックス 2">
            <a:extLst>
              <a:ext uri="{FF2B5EF4-FFF2-40B4-BE49-F238E27FC236}">
                <a16:creationId xmlns:a16="http://schemas.microsoft.com/office/drawing/2014/main" id="{844A7622-67B4-5662-FB3B-1C0CB699CF26}"/>
              </a:ext>
            </a:extLst>
          </p:cNvPr>
          <p:cNvSpPr txBox="1"/>
          <p:nvPr/>
        </p:nvSpPr>
        <p:spPr>
          <a:xfrm>
            <a:off x="4640908" y="2160443"/>
            <a:ext cx="902811" cy="307777"/>
          </a:xfrm>
          <a:prstGeom prst="rect">
            <a:avLst/>
          </a:prstGeom>
          <a:noFill/>
        </p:spPr>
        <p:txBody>
          <a:bodyPr wrap="none" rtlCol="0">
            <a:spAutoFit/>
          </a:bodyPr>
          <a:lstStyle/>
          <a:p>
            <a:r>
              <a:rPr kumimoji="1" lang="ja-JP" altLang="en-US" sz="1400"/>
              <a:t>ぶんれつ</a:t>
            </a:r>
          </a:p>
        </p:txBody>
      </p:sp>
      <p:sp>
        <p:nvSpPr>
          <p:cNvPr id="4" name="テキスト ボックス 3">
            <a:extLst>
              <a:ext uri="{FF2B5EF4-FFF2-40B4-BE49-F238E27FC236}">
                <a16:creationId xmlns:a16="http://schemas.microsoft.com/office/drawing/2014/main" id="{9B4C9C5D-B753-5ADF-E1EE-7DF6EDAFC48A}"/>
              </a:ext>
            </a:extLst>
          </p:cNvPr>
          <p:cNvSpPr txBox="1"/>
          <p:nvPr/>
        </p:nvSpPr>
        <p:spPr>
          <a:xfrm>
            <a:off x="6465067" y="3644672"/>
            <a:ext cx="1107996" cy="369332"/>
          </a:xfrm>
          <a:prstGeom prst="rect">
            <a:avLst/>
          </a:prstGeom>
          <a:noFill/>
        </p:spPr>
        <p:txBody>
          <a:bodyPr wrap="none" rtlCol="0">
            <a:spAutoFit/>
          </a:bodyPr>
          <a:lstStyle/>
          <a:p>
            <a:r>
              <a:rPr kumimoji="1" lang="ja-JP" altLang="en-US">
                <a:solidFill>
                  <a:schemeClr val="bg1"/>
                </a:solidFill>
              </a:rPr>
              <a:t>さいぼう</a:t>
            </a:r>
          </a:p>
        </p:txBody>
      </p:sp>
      <p:sp>
        <p:nvSpPr>
          <p:cNvPr id="5" name="テキスト ボックス 4">
            <a:extLst>
              <a:ext uri="{FF2B5EF4-FFF2-40B4-BE49-F238E27FC236}">
                <a16:creationId xmlns:a16="http://schemas.microsoft.com/office/drawing/2014/main" id="{D0704D48-41FE-BEF8-83ED-99515C46ED62}"/>
              </a:ext>
            </a:extLst>
          </p:cNvPr>
          <p:cNvSpPr txBox="1"/>
          <p:nvPr/>
        </p:nvSpPr>
        <p:spPr>
          <a:xfrm>
            <a:off x="7800124" y="3666109"/>
            <a:ext cx="1107996" cy="369332"/>
          </a:xfrm>
          <a:prstGeom prst="rect">
            <a:avLst/>
          </a:prstGeom>
          <a:noFill/>
        </p:spPr>
        <p:txBody>
          <a:bodyPr wrap="none" rtlCol="0">
            <a:spAutoFit/>
          </a:bodyPr>
          <a:lstStyle/>
          <a:p>
            <a:r>
              <a:rPr kumimoji="1" lang="ja-JP" altLang="en-US">
                <a:solidFill>
                  <a:schemeClr val="bg1"/>
                </a:solidFill>
              </a:rPr>
              <a:t>ぶん</a:t>
            </a:r>
            <a:r>
              <a:rPr lang="ja-JP" altLang="en-US">
                <a:solidFill>
                  <a:schemeClr val="bg1"/>
                </a:solidFill>
              </a:rPr>
              <a:t>れつ</a:t>
            </a:r>
            <a:endParaRPr kumimoji="1" lang="ja-JP" altLang="en-US">
              <a:solidFill>
                <a:schemeClr val="bg1"/>
              </a:solidFill>
            </a:endParaRPr>
          </a:p>
        </p:txBody>
      </p:sp>
      <p:sp>
        <p:nvSpPr>
          <p:cNvPr id="6" name="テキスト ボックス 5">
            <a:extLst>
              <a:ext uri="{FF2B5EF4-FFF2-40B4-BE49-F238E27FC236}">
                <a16:creationId xmlns:a16="http://schemas.microsoft.com/office/drawing/2014/main" id="{887E1F6B-358C-5DBE-7726-777FB4EE2C14}"/>
              </a:ext>
            </a:extLst>
          </p:cNvPr>
          <p:cNvSpPr txBox="1"/>
          <p:nvPr/>
        </p:nvSpPr>
        <p:spPr>
          <a:xfrm>
            <a:off x="7289747" y="4258137"/>
            <a:ext cx="902811" cy="307777"/>
          </a:xfrm>
          <a:prstGeom prst="rect">
            <a:avLst/>
          </a:prstGeom>
          <a:noFill/>
        </p:spPr>
        <p:txBody>
          <a:bodyPr wrap="none" rtlCol="0">
            <a:spAutoFit/>
          </a:bodyPr>
          <a:lstStyle/>
          <a:p>
            <a:r>
              <a:rPr kumimoji="1" lang="ja-JP" altLang="en-US" sz="1400">
                <a:solidFill>
                  <a:schemeClr val="bg1"/>
                </a:solidFill>
              </a:rPr>
              <a:t>いじょう</a:t>
            </a:r>
          </a:p>
        </p:txBody>
      </p:sp>
      <p:sp>
        <p:nvSpPr>
          <p:cNvPr id="8" name="テキスト ボックス 7">
            <a:extLst>
              <a:ext uri="{FF2B5EF4-FFF2-40B4-BE49-F238E27FC236}">
                <a16:creationId xmlns:a16="http://schemas.microsoft.com/office/drawing/2014/main" id="{E2FA6300-3D68-60AE-18D0-A73D2128F4EF}"/>
              </a:ext>
            </a:extLst>
          </p:cNvPr>
          <p:cNvSpPr txBox="1"/>
          <p:nvPr/>
        </p:nvSpPr>
        <p:spPr>
          <a:xfrm>
            <a:off x="8573866" y="4234329"/>
            <a:ext cx="902811" cy="307777"/>
          </a:xfrm>
          <a:prstGeom prst="rect">
            <a:avLst/>
          </a:prstGeom>
          <a:noFill/>
        </p:spPr>
        <p:txBody>
          <a:bodyPr wrap="none" rtlCol="0">
            <a:spAutoFit/>
          </a:bodyPr>
          <a:lstStyle/>
          <a:p>
            <a:r>
              <a:rPr lang="ja-JP" altLang="en-US" sz="1400">
                <a:solidFill>
                  <a:schemeClr val="bg1"/>
                </a:solidFill>
              </a:rPr>
              <a:t>さいぼう</a:t>
            </a:r>
            <a:endParaRPr kumimoji="1" lang="ja-JP" altLang="en-US" sz="1400">
              <a:solidFill>
                <a:schemeClr val="bg1"/>
              </a:solidFill>
            </a:endParaRPr>
          </a:p>
        </p:txBody>
      </p:sp>
      <p:sp>
        <p:nvSpPr>
          <p:cNvPr id="9" name="テキスト ボックス 8">
            <a:extLst>
              <a:ext uri="{FF2B5EF4-FFF2-40B4-BE49-F238E27FC236}">
                <a16:creationId xmlns:a16="http://schemas.microsoft.com/office/drawing/2014/main" id="{81484F8A-56E7-A122-F8EB-210A782A6A8A}"/>
              </a:ext>
            </a:extLst>
          </p:cNvPr>
          <p:cNvSpPr txBox="1"/>
          <p:nvPr/>
        </p:nvSpPr>
        <p:spPr>
          <a:xfrm>
            <a:off x="4086910" y="-127075"/>
            <a:ext cx="1107996" cy="369332"/>
          </a:xfrm>
          <a:prstGeom prst="rect">
            <a:avLst/>
          </a:prstGeom>
          <a:noFill/>
        </p:spPr>
        <p:txBody>
          <a:bodyPr wrap="none" rtlCol="0">
            <a:spAutoFit/>
          </a:bodyPr>
          <a:lstStyle/>
          <a:p>
            <a:r>
              <a:rPr kumimoji="1" lang="ja-JP" altLang="en-US">
                <a:solidFill>
                  <a:schemeClr val="bg1"/>
                </a:solidFill>
              </a:rPr>
              <a:t>さいぼう</a:t>
            </a:r>
          </a:p>
        </p:txBody>
      </p:sp>
      <p:sp>
        <p:nvSpPr>
          <p:cNvPr id="10" name="テキスト ボックス 9">
            <a:extLst>
              <a:ext uri="{FF2B5EF4-FFF2-40B4-BE49-F238E27FC236}">
                <a16:creationId xmlns:a16="http://schemas.microsoft.com/office/drawing/2014/main" id="{DC02F32B-4FA8-17AD-5DEF-C4A03F48C69E}"/>
              </a:ext>
            </a:extLst>
          </p:cNvPr>
          <p:cNvSpPr txBox="1"/>
          <p:nvPr/>
        </p:nvSpPr>
        <p:spPr>
          <a:xfrm>
            <a:off x="2694696" y="2672325"/>
            <a:ext cx="723275" cy="307777"/>
          </a:xfrm>
          <a:prstGeom prst="rect">
            <a:avLst/>
          </a:prstGeom>
          <a:noFill/>
        </p:spPr>
        <p:txBody>
          <a:bodyPr wrap="none" rtlCol="0">
            <a:spAutoFit/>
          </a:bodyPr>
          <a:lstStyle/>
          <a:p>
            <a:r>
              <a:rPr kumimoji="1" lang="ja-JP" altLang="en-US" sz="1400"/>
              <a:t>あたら</a:t>
            </a:r>
          </a:p>
        </p:txBody>
      </p:sp>
      <p:sp>
        <p:nvSpPr>
          <p:cNvPr id="12" name="テキスト ボックス 11">
            <a:extLst>
              <a:ext uri="{FF2B5EF4-FFF2-40B4-BE49-F238E27FC236}">
                <a16:creationId xmlns:a16="http://schemas.microsoft.com/office/drawing/2014/main" id="{26DA9171-9BE1-8A60-5884-692F62038B75}"/>
              </a:ext>
            </a:extLst>
          </p:cNvPr>
          <p:cNvSpPr txBox="1"/>
          <p:nvPr/>
        </p:nvSpPr>
        <p:spPr>
          <a:xfrm>
            <a:off x="6518075" y="4727446"/>
            <a:ext cx="364202" cy="307777"/>
          </a:xfrm>
          <a:prstGeom prst="rect">
            <a:avLst/>
          </a:prstGeom>
          <a:noFill/>
        </p:spPr>
        <p:txBody>
          <a:bodyPr wrap="none" rtlCol="0">
            <a:spAutoFit/>
          </a:bodyPr>
          <a:lstStyle/>
          <a:p>
            <a:r>
              <a:rPr kumimoji="1" lang="ja-JP" altLang="en-US" sz="1400">
                <a:solidFill>
                  <a:schemeClr val="bg1"/>
                </a:solidFill>
              </a:rPr>
              <a:t>う</a:t>
            </a:r>
          </a:p>
        </p:txBody>
      </p:sp>
      <p:sp>
        <p:nvSpPr>
          <p:cNvPr id="13" name="テキスト ボックス 12">
            <a:extLst>
              <a:ext uri="{FF2B5EF4-FFF2-40B4-BE49-F238E27FC236}">
                <a16:creationId xmlns:a16="http://schemas.microsoft.com/office/drawing/2014/main" id="{F757B5B2-4FB5-441E-95BD-78CDFB9EC2EE}"/>
              </a:ext>
            </a:extLst>
          </p:cNvPr>
          <p:cNvSpPr txBox="1"/>
          <p:nvPr/>
        </p:nvSpPr>
        <p:spPr>
          <a:xfrm>
            <a:off x="9025271" y="5334773"/>
            <a:ext cx="902811" cy="307777"/>
          </a:xfrm>
          <a:prstGeom prst="rect">
            <a:avLst/>
          </a:prstGeom>
          <a:noFill/>
        </p:spPr>
        <p:txBody>
          <a:bodyPr wrap="none" rtlCol="0">
            <a:spAutoFit/>
          </a:bodyPr>
          <a:lstStyle/>
          <a:p>
            <a:r>
              <a:rPr kumimoji="1" lang="ja-JP" altLang="en-US" sz="1400">
                <a:solidFill>
                  <a:schemeClr val="bg1"/>
                </a:solidFill>
              </a:rPr>
              <a:t>さいぼう</a:t>
            </a:r>
          </a:p>
        </p:txBody>
      </p:sp>
    </p:spTree>
    <p:extLst>
      <p:ext uri="{BB962C8B-B14F-4D97-AF65-F5344CB8AC3E}">
        <p14:creationId xmlns:p14="http://schemas.microsoft.com/office/powerpoint/2010/main" val="41984262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par>
                          <p:cTn id="8" fill="hold" nodeType="afterGroup">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1000"/>
                                        <p:tgtEl>
                                          <p:spTgt spid="17"/>
                                        </p:tgtEl>
                                      </p:cBhvr>
                                    </p:animEffect>
                                  </p:childTnLst>
                                </p:cTn>
                              </p:par>
                            </p:childTnLst>
                          </p:cTn>
                        </p:par>
                        <p:par>
                          <p:cTn id="12" fill="hold" nodeType="afterGroup">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角丸四角形吹き出し 21"/>
          <p:cNvSpPr/>
          <p:nvPr/>
        </p:nvSpPr>
        <p:spPr>
          <a:xfrm>
            <a:off x="3436265" y="1623292"/>
            <a:ext cx="5171863" cy="941612"/>
          </a:xfrm>
          <a:prstGeom prst="wedgeRoundRectCallout">
            <a:avLst>
              <a:gd name="adj1" fmla="val -58028"/>
              <a:gd name="adj2" fmla="val 2110"/>
              <a:gd name="adj3" fmla="val 16667"/>
            </a:avLst>
          </a:prstGeom>
          <a:solidFill>
            <a:schemeClr val="bg1"/>
          </a:solidFill>
          <a:ln w="571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tIns="180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rPr>
              <a:t>異常な細胞ができる</a:t>
            </a:r>
          </a:p>
        </p:txBody>
      </p:sp>
      <p:grpSp>
        <p:nvGrpSpPr>
          <p:cNvPr id="8" name="グループ化 7"/>
          <p:cNvGrpSpPr/>
          <p:nvPr/>
        </p:nvGrpSpPr>
        <p:grpSpPr>
          <a:xfrm>
            <a:off x="660984" y="2197672"/>
            <a:ext cx="2548179" cy="2253393"/>
            <a:chOff x="729313" y="2197671"/>
            <a:chExt cx="2548179" cy="2253393"/>
          </a:xfrm>
        </p:grpSpPr>
        <p:grpSp>
          <p:nvGrpSpPr>
            <p:cNvPr id="6" name="グループ化 5"/>
            <p:cNvGrpSpPr/>
            <p:nvPr/>
          </p:nvGrpSpPr>
          <p:grpSpPr>
            <a:xfrm>
              <a:off x="1366197" y="2197671"/>
              <a:ext cx="1268891" cy="1060930"/>
              <a:chOff x="1366197" y="2197671"/>
              <a:chExt cx="1268891" cy="1060930"/>
            </a:xfrm>
          </p:grpSpPr>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6197" y="2636384"/>
                <a:ext cx="1268891" cy="622217"/>
              </a:xfrm>
              <a:prstGeom prst="rect">
                <a:avLst/>
              </a:prstGeom>
            </p:spPr>
          </p:pic>
          <p:sp>
            <p:nvSpPr>
              <p:cNvPr id="34" name="下矢印 33"/>
              <p:cNvSpPr/>
              <p:nvPr/>
            </p:nvSpPr>
            <p:spPr>
              <a:xfrm>
                <a:off x="1795112" y="2197671"/>
                <a:ext cx="411062" cy="415917"/>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cs typeface="Arial" pitchFamily="34" charset="0"/>
                </a:endParaRPr>
              </a:p>
            </p:txBody>
          </p:sp>
        </p:grpSp>
        <p:grpSp>
          <p:nvGrpSpPr>
            <p:cNvPr id="7" name="グループ化 6"/>
            <p:cNvGrpSpPr/>
            <p:nvPr/>
          </p:nvGrpSpPr>
          <p:grpSpPr>
            <a:xfrm>
              <a:off x="729313" y="3340309"/>
              <a:ext cx="2548179" cy="1110755"/>
              <a:chOff x="729313" y="3340309"/>
              <a:chExt cx="2548179" cy="1110755"/>
            </a:xfrm>
          </p:grpSpPr>
          <p:pic>
            <p:nvPicPr>
              <p:cNvPr id="29" name="図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313" y="3830284"/>
                <a:ext cx="2548179" cy="620780"/>
              </a:xfrm>
              <a:prstGeom prst="rect">
                <a:avLst/>
              </a:prstGeom>
            </p:spPr>
          </p:pic>
          <p:sp>
            <p:nvSpPr>
              <p:cNvPr id="36" name="下矢印 35"/>
              <p:cNvSpPr/>
              <p:nvPr/>
            </p:nvSpPr>
            <p:spPr>
              <a:xfrm>
                <a:off x="1795112" y="3340309"/>
                <a:ext cx="411062" cy="432805"/>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stStyle>
              <a:p>
                <a:pPr algn="ctr" fontAlgn="base">
                  <a:lnSpc>
                    <a:spcPts val="3600"/>
                  </a:lnSpc>
                  <a:spcBef>
                    <a:spcPct val="0"/>
                  </a:spcBef>
                  <a:spcAft>
                    <a:spcPct val="0"/>
                  </a:spcAft>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cs typeface="Arial" pitchFamily="34" charset="0"/>
                </a:endParaRPr>
              </a:p>
            </p:txBody>
          </p:sp>
        </p:grpSp>
      </p:grpSp>
      <p:sp>
        <p:nvSpPr>
          <p:cNvPr id="31" name="テキスト ボックス 30"/>
          <p:cNvSpPr txBox="1"/>
          <p:nvPr/>
        </p:nvSpPr>
        <p:spPr>
          <a:xfrm>
            <a:off x="1849488" y="197266"/>
            <a:ext cx="8493024" cy="707886"/>
          </a:xfrm>
          <a:prstGeom prst="rect">
            <a:avLst/>
          </a:prstGeom>
          <a:noFill/>
          <a:effectLst/>
        </p:spPr>
        <p:txBody>
          <a:bodyPr wrap="square" rtlCol="0">
            <a:spAutoFit/>
          </a:bodyPr>
          <a:lstStyle>
            <a:defPPr>
              <a:defRPr lang="ja-JP"/>
            </a:defPPr>
            <a:lvl1pPr marL="0" algn="ctr" defTabSz="914400" rtl="0" eaLnBrk="1" latinLnBrk="0" hangingPunct="1">
              <a:defRPr kumimoji="1" sz="3900" b="1" kern="1200">
                <a:solidFill>
                  <a:schemeClr val="bg1"/>
                </a:solidFill>
                <a:effectLst>
                  <a:outerShdw blurRad="38100" dist="38100" dir="2700000" algn="tl">
                    <a:srgbClr val="000000">
                      <a:alpha val="43137"/>
                    </a:srgbClr>
                  </a:outerShdw>
                </a:effectLst>
                <a:latin typeface="+mn-lt"/>
                <a:ea typeface="+mn-ea"/>
                <a:cs typeface="+mn-cs"/>
              </a:defRPr>
            </a:lvl1pPr>
          </a:lstStyle>
          <a:p>
            <a:pPr>
              <a:defRPr kumimoji="1" sz="3900" b="1" i="0" normalizeH="0" noProof="0">
                <a:solidFill>
                  <a:srgbClr val="FFFFFF"/>
                </a:solidFill>
                <a:uLnTx/>
                <a:uFillTx/>
                <a:latin typeface="+mn-lt"/>
                <a:ea typeface="+mn-ea"/>
                <a:cs typeface="+mn-cs"/>
              </a:defRPr>
            </a:pPr>
            <a:r>
              <a:rPr lang="ja-JP" altLang="en-US">
                <a:solidFill>
                  <a:srgbClr val="FFFFFF"/>
                </a:solidFill>
                <a:latin typeface="Century Gothic" panose="020B0502020202020204"/>
                <a:ea typeface="メイリオ" panose="020B0604030504040204" pitchFamily="50" charset="-128"/>
                <a:cs typeface="Arial" pitchFamily="34" charset="0"/>
              </a:rPr>
              <a:t>異常な細胞をなおせないと</a:t>
            </a:r>
          </a:p>
        </p:txBody>
      </p:sp>
      <p:pic>
        <p:nvPicPr>
          <p:cNvPr id="19" name="図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443" y="1226232"/>
            <a:ext cx="2356878" cy="766654"/>
          </a:xfrm>
          <a:prstGeom prst="rect">
            <a:avLst/>
          </a:prstGeom>
        </p:spPr>
      </p:pic>
      <p:sp>
        <p:nvSpPr>
          <p:cNvPr id="24" name="角丸四角形 23"/>
          <p:cNvSpPr/>
          <p:nvPr/>
        </p:nvSpPr>
        <p:spPr>
          <a:xfrm>
            <a:off x="1484101" y="1148404"/>
            <a:ext cx="907138" cy="921715"/>
          </a:xfrm>
          <a:prstGeom prst="roundRect">
            <a:avLst>
              <a:gd name="adj" fmla="val 13261"/>
            </a:avLst>
          </a:prstGeom>
          <a:noFill/>
          <a:ln w="76200" cap="sq">
            <a:solidFill>
              <a:srgbClr val="FF0000"/>
            </a:solidFill>
            <a:prstDash val="sysDash"/>
            <a:bevel/>
          </a:ln>
        </p:spPr>
        <p:style>
          <a:lnRef idx="2">
            <a:schemeClr val="accent3"/>
          </a:lnRef>
          <a:fillRef idx="1">
            <a:schemeClr val="lt1"/>
          </a:fillRef>
          <a:effectRef idx="0">
            <a:schemeClr val="accent3"/>
          </a:effectRef>
          <a:fontRef idx="minor">
            <a:schemeClr val="dk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black"/>
              </a:solidFill>
            </a:endParaRPr>
          </a:p>
        </p:txBody>
      </p:sp>
      <p:sp>
        <p:nvSpPr>
          <p:cNvPr id="28" name="下矢印 27"/>
          <p:cNvSpPr/>
          <p:nvPr/>
        </p:nvSpPr>
        <p:spPr>
          <a:xfrm>
            <a:off x="1742351" y="4506070"/>
            <a:ext cx="411062" cy="523695"/>
          </a:xfrm>
          <a:prstGeom prst="downArrow">
            <a:avLst/>
          </a:prstGeom>
          <a:solidFill>
            <a:srgbClr val="FF9900"/>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bIns="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entury Gothic" panose="020B0502020202020204"/>
                <a:ea typeface="Arial" pitchFamily="34" charset="0"/>
                <a:cs typeface="Arial" pitchFamily="34" charset="0"/>
                <a:sym typeface="Wingdings"/>
              </a:defRPr>
            </a:lvl9pPr>
          </a:lstStyle>
          <a:p>
            <a:pPr algn="ctr" fontAlgn="base">
              <a:lnSpc>
                <a:spcPts val="3600"/>
              </a:lnSpc>
              <a:defRPr kumimoji="1" sz="1800" b="0" i="0" normalizeH="0" noProof="0">
                <a:uLnTx/>
                <a:uFillTx/>
                <a:latin typeface="Century Gothic" panose="020B0502020202020204"/>
                <a:ea typeface="Arial" pitchFamily="34" charset="0"/>
                <a:cs typeface="Arial" pitchFamily="34" charset="0"/>
              </a:defRPr>
            </a:pPr>
            <a:endParaRPr lang="ja-JP" altLang="en-US" sz="4000">
              <a:solidFill>
                <a:prstClr val="white"/>
              </a:solidFill>
              <a:latin typeface="HGP創英角ｺﾞｼｯｸUB" pitchFamily="50" charset="-128"/>
              <a:ea typeface="HGP創英角ｺﾞｼｯｸUB" pitchFamily="50" charset="-128"/>
            </a:endParaRPr>
          </a:p>
        </p:txBody>
      </p:sp>
      <p:sp>
        <p:nvSpPr>
          <p:cNvPr id="30" name="角丸四角形吹き出し 29"/>
          <p:cNvSpPr/>
          <p:nvPr/>
        </p:nvSpPr>
        <p:spPr>
          <a:xfrm>
            <a:off x="515990" y="5043176"/>
            <a:ext cx="8091240" cy="1426316"/>
          </a:xfrm>
          <a:prstGeom prst="wedgeRoundRectCallout">
            <a:avLst>
              <a:gd name="adj1" fmla="val -48240"/>
              <a:gd name="adj2" fmla="val 21175"/>
              <a:gd name="adj3" fmla="val 16667"/>
            </a:avLst>
          </a:prstGeom>
          <a:noFill/>
          <a:ln w="571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tIns="180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rPr>
              <a:t>周りに広がりやすくなり</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endParaRPr>
          </a:p>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rPr>
              <a:t>血管などに入りこんで全身に広がる</a:t>
            </a:r>
          </a:p>
        </p:txBody>
      </p:sp>
      <p:grpSp>
        <p:nvGrpSpPr>
          <p:cNvPr id="4" name="グループ化 3"/>
          <p:cNvGrpSpPr/>
          <p:nvPr/>
        </p:nvGrpSpPr>
        <p:grpSpPr>
          <a:xfrm>
            <a:off x="3436265" y="2879256"/>
            <a:ext cx="5171862" cy="2108916"/>
            <a:chOff x="3504595" y="2937181"/>
            <a:chExt cx="5171862" cy="1914717"/>
          </a:xfrm>
        </p:grpSpPr>
        <p:sp>
          <p:nvSpPr>
            <p:cNvPr id="25" name="角丸四角形吹き出し 24"/>
            <p:cNvSpPr/>
            <p:nvPr/>
          </p:nvSpPr>
          <p:spPr>
            <a:xfrm>
              <a:off x="3504595" y="2937181"/>
              <a:ext cx="5171862" cy="1355915"/>
            </a:xfrm>
            <a:prstGeom prst="wedgeRoundRectCallout">
              <a:avLst>
                <a:gd name="adj1" fmla="val -59524"/>
                <a:gd name="adj2" fmla="val -16318"/>
                <a:gd name="adj3" fmla="val 16667"/>
              </a:avLst>
            </a:prstGeom>
            <a:solidFill>
              <a:schemeClr val="bg1"/>
            </a:solidFill>
            <a:ln w="571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tIns="180000" bIns="144000"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異常な細胞が増えて</a:t>
              </a:r>
              <a:br>
                <a:rPr lang="en-US" altLang="ja-JP" sz="36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b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Arial" pitchFamily="34" charset="0"/>
                </a:rPr>
                <a:t>かたまりになる</a:t>
              </a:r>
            </a:p>
          </p:txBody>
        </p:sp>
        <p:sp>
          <p:nvSpPr>
            <p:cNvPr id="3" name="角丸四角形 2"/>
            <p:cNvSpPr/>
            <p:nvPr/>
          </p:nvSpPr>
          <p:spPr>
            <a:xfrm>
              <a:off x="3898392" y="4134039"/>
              <a:ext cx="4480973" cy="574023"/>
            </a:xfrm>
            <a:prstGeom prst="roundRect">
              <a:avLst/>
            </a:prstGeom>
            <a:solidFill>
              <a:srgbClr val="9E25AB"/>
            </a:solidFill>
            <a:ln>
              <a:no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white"/>
                </a:solidFill>
                <a:latin typeface="Century Gothic" panose="020B0502020202020204"/>
                <a:cs typeface="Arial" pitchFamily="34" charset="0"/>
              </a:endParaRPr>
            </a:p>
          </p:txBody>
        </p:sp>
        <p:sp>
          <p:nvSpPr>
            <p:cNvPr id="23" name="テキスト ボックス 22"/>
            <p:cNvSpPr txBox="1"/>
            <p:nvPr/>
          </p:nvSpPr>
          <p:spPr>
            <a:xfrm>
              <a:off x="3985271" y="4176256"/>
              <a:ext cx="4637540" cy="675642"/>
            </a:xfrm>
            <a:prstGeom prst="rect">
              <a:avLst/>
            </a:prstGeom>
            <a:noFill/>
          </p:spPr>
          <p:txBody>
            <a:bodyPr wrap="square" bIns="144000" rtlCol="0">
              <a:spAutoFit/>
            </a:bodyPr>
            <a:lstStyle>
              <a:defPPr>
                <a:defRPr lang="ja-JP"/>
              </a:defPPr>
            </a:lstStyle>
            <a:p>
              <a:pPr>
                <a:defRPr kumimoji="1" sz="1800" b="0" i="0" normalizeH="0" noProof="0">
                  <a:uLnTx/>
                  <a:uFillTx/>
                  <a:latin typeface="+mn-lt"/>
                  <a:ea typeface="+mn-ea"/>
                  <a:cs typeface="+mn-cs"/>
                </a:defRPr>
              </a:pPr>
              <a:r>
                <a:rPr lang="ja-JP" altLang="en-US" sz="2800" b="1" spc="50">
                  <a:solidFill>
                    <a:prstClr val="white"/>
                  </a:solidFill>
                  <a:latin typeface="Century Gothic" panose="020B0502020202020204"/>
                  <a:ea typeface="メイリオ" panose="020B0604030504040204" pitchFamily="50" charset="-128"/>
                  <a:cs typeface="Arial" pitchFamily="34" charset="0"/>
                </a:rPr>
                <a:t>悪性のものを</a:t>
              </a:r>
              <a:r>
                <a:rPr lang="ja-JP" altLang="en-US" sz="3500" b="1" spc="50">
                  <a:solidFill>
                    <a:prstClr val="white"/>
                  </a:solidFill>
                  <a:latin typeface="Century Gothic" panose="020B0502020202020204"/>
                  <a:ea typeface="メイリオ" panose="020B0604030504040204" pitchFamily="50" charset="-128"/>
                  <a:cs typeface="Arial" pitchFamily="34" charset="0"/>
                </a:rPr>
                <a:t>がん</a:t>
              </a:r>
              <a:r>
                <a:rPr lang="ja-JP" altLang="en-US" sz="2800" b="1" spc="50">
                  <a:solidFill>
                    <a:prstClr val="white"/>
                  </a:solidFill>
                  <a:latin typeface="Century Gothic" panose="020B0502020202020204"/>
                  <a:ea typeface="メイリオ" panose="020B0604030504040204" pitchFamily="50" charset="-128"/>
                  <a:cs typeface="Arial" pitchFamily="34" charset="0"/>
                </a:rPr>
                <a:t>という</a:t>
              </a:r>
              <a:endParaRPr lang="en-US" altLang="ja-JP" sz="2800" b="1" spc="50">
                <a:solidFill>
                  <a:prstClr val="white"/>
                </a:solidFill>
                <a:latin typeface="Century Gothic" panose="020B0502020202020204"/>
                <a:ea typeface="メイリオ" panose="020B0604030504040204" pitchFamily="50" charset="-128"/>
                <a:cs typeface="Arial" pitchFamily="34" charset="0"/>
              </a:endParaRPr>
            </a:p>
          </p:txBody>
        </p:sp>
      </p:grpSp>
      <p:sp>
        <p:nvSpPr>
          <p:cNvPr id="21" name="テキスト ボックス 20"/>
          <p:cNvSpPr txBox="1"/>
          <p:nvPr/>
        </p:nvSpPr>
        <p:spPr>
          <a:xfrm>
            <a:off x="1180489" y="6469492"/>
            <a:ext cx="7316241" cy="253916"/>
          </a:xfrm>
          <a:prstGeom prst="rect">
            <a:avLst/>
          </a:prstGeom>
          <a:noFill/>
        </p:spPr>
        <p:txBody>
          <a:bodyPr wrap="square" rtlCol="0">
            <a:spAutoFit/>
          </a:bodyPr>
          <a:lstStyle>
            <a:defPPr>
              <a:defRPr lang="ja-JP"/>
            </a:defPPr>
          </a:lstStyle>
          <a:p>
            <a:pPr algn="r">
              <a:defRPr kumimoji="1" sz="1800" b="0" i="0" normalizeH="0" noProof="0">
                <a:uLnTx/>
                <a:uFillTx/>
                <a:latin typeface="+mn-lt"/>
                <a:ea typeface="+mn-ea"/>
                <a:cs typeface="+mn-cs"/>
              </a:defRPr>
            </a:pPr>
            <a:r>
              <a:rPr lang="ja-JP" altLang="en-US" sz="1050" dirty="0">
                <a:solidFill>
                  <a:prstClr val="black">
                    <a:lumMod val="65000"/>
                    <a:lumOff val="35000"/>
                  </a:prstClr>
                </a:solidFill>
                <a:latin typeface="Century Gothic" panose="020B0502020202020204"/>
                <a:ea typeface="メイリオ" panose="020B0604030504040204" pitchFamily="50" charset="-128"/>
                <a:cs typeface="Arial" pitchFamily="34" charset="0"/>
              </a:rPr>
              <a:t>出典：国立がん研究センターがん情報サービス「知っておきたいがんの基礎知識」（一部改変）</a:t>
            </a:r>
          </a:p>
        </p:txBody>
      </p:sp>
      <p:pic>
        <p:nvPicPr>
          <p:cNvPr id="2" name="Picture 6">
            <a:extLst>
              <a:ext uri="{FF2B5EF4-FFF2-40B4-BE49-F238E27FC236}">
                <a16:creationId xmlns:a16="http://schemas.microsoft.com/office/drawing/2014/main" id="{02877313-A43D-F7F9-FC17-CE64DDF82F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78631" y="861428"/>
            <a:ext cx="2620857" cy="2836908"/>
          </a:xfrm>
          <a:prstGeom prst="rect">
            <a:avLst/>
          </a:prstGeom>
          <a:noFill/>
          <a:extLst>
            <a:ext uri="{909E8E84-426E-40DD-AFC4-6F175D3DCCD1}">
              <a14:hiddenFill xmlns:a14="http://schemas.microsoft.com/office/drawing/2010/main">
                <a:solidFill>
                  <a:srgbClr val="FFFFFF"/>
                </a:solidFill>
              </a14:hiddenFill>
            </a:ext>
          </a:extLst>
        </p:spPr>
      </p:pic>
      <p:sp>
        <p:nvSpPr>
          <p:cNvPr id="5" name="角丸四角形吹き出し 4">
            <a:extLst>
              <a:ext uri="{FF2B5EF4-FFF2-40B4-BE49-F238E27FC236}">
                <a16:creationId xmlns:a16="http://schemas.microsoft.com/office/drawing/2014/main" id="{4BF870D8-D392-94E5-26D4-7A9E18EE0FB1}"/>
              </a:ext>
            </a:extLst>
          </p:cNvPr>
          <p:cNvSpPr/>
          <p:nvPr/>
        </p:nvSpPr>
        <p:spPr>
          <a:xfrm>
            <a:off x="8267063" y="3127417"/>
            <a:ext cx="3589721" cy="1051394"/>
          </a:xfrm>
          <a:prstGeom prst="wedgeRoundRectCallout">
            <a:avLst>
              <a:gd name="adj1" fmla="val 3007"/>
              <a:gd name="adj2" fmla="val -77605"/>
              <a:gd name="adj3" fmla="val 16667"/>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ja-JP" sz="2000" b="1" dirty="0"/>
              <a:t>1</a:t>
            </a:r>
            <a:r>
              <a:rPr kumimoji="1" lang="ja-JP" altLang="en-US" sz="2000" b="1"/>
              <a:t>つや</a:t>
            </a:r>
            <a:r>
              <a:rPr kumimoji="1" lang="en-US" altLang="ja-JP" sz="2000" b="1" dirty="0"/>
              <a:t>2</a:t>
            </a:r>
            <a:r>
              <a:rPr kumimoji="1" lang="ja-JP" altLang="en-US" sz="2000" b="1"/>
              <a:t>つくらいなら</a:t>
            </a:r>
            <a:endParaRPr kumimoji="1" lang="en-US" altLang="ja-JP" sz="2000" b="1" dirty="0"/>
          </a:p>
          <a:p>
            <a:pPr algn="ctr"/>
            <a:r>
              <a:rPr kumimoji="1" lang="ja-JP" altLang="en-US" sz="2000" b="1"/>
              <a:t>なおすよ！</a:t>
            </a:r>
            <a:endParaRPr kumimoji="1" lang="en-US" altLang="ja-JP" sz="2000" b="1" dirty="0"/>
          </a:p>
        </p:txBody>
      </p:sp>
      <p:sp>
        <p:nvSpPr>
          <p:cNvPr id="9" name="テキスト ボックス 8">
            <a:extLst>
              <a:ext uri="{FF2B5EF4-FFF2-40B4-BE49-F238E27FC236}">
                <a16:creationId xmlns:a16="http://schemas.microsoft.com/office/drawing/2014/main" id="{D39DCA3F-F142-82E5-2F09-5D57539B8682}"/>
              </a:ext>
            </a:extLst>
          </p:cNvPr>
          <p:cNvSpPr txBox="1"/>
          <p:nvPr/>
        </p:nvSpPr>
        <p:spPr>
          <a:xfrm>
            <a:off x="3126321" y="-32342"/>
            <a:ext cx="1107996" cy="369332"/>
          </a:xfrm>
          <a:prstGeom prst="rect">
            <a:avLst/>
          </a:prstGeom>
          <a:noFill/>
        </p:spPr>
        <p:txBody>
          <a:bodyPr wrap="none" rtlCol="0">
            <a:spAutoFit/>
          </a:bodyPr>
          <a:lstStyle/>
          <a:p>
            <a:r>
              <a:rPr kumimoji="1" lang="ja-JP" altLang="en-US">
                <a:solidFill>
                  <a:schemeClr val="bg1"/>
                </a:solidFill>
              </a:rPr>
              <a:t>いじょう</a:t>
            </a:r>
          </a:p>
        </p:txBody>
      </p:sp>
      <p:sp>
        <p:nvSpPr>
          <p:cNvPr id="10" name="テキスト ボックス 9">
            <a:extLst>
              <a:ext uri="{FF2B5EF4-FFF2-40B4-BE49-F238E27FC236}">
                <a16:creationId xmlns:a16="http://schemas.microsoft.com/office/drawing/2014/main" id="{CEB17B93-730A-C020-27A8-D1A63F8574A8}"/>
              </a:ext>
            </a:extLst>
          </p:cNvPr>
          <p:cNvSpPr txBox="1"/>
          <p:nvPr/>
        </p:nvSpPr>
        <p:spPr>
          <a:xfrm>
            <a:off x="4561610" y="-13133"/>
            <a:ext cx="1107996" cy="369332"/>
          </a:xfrm>
          <a:prstGeom prst="rect">
            <a:avLst/>
          </a:prstGeom>
          <a:noFill/>
        </p:spPr>
        <p:txBody>
          <a:bodyPr wrap="none" rtlCol="0">
            <a:spAutoFit/>
          </a:bodyPr>
          <a:lstStyle/>
          <a:p>
            <a:r>
              <a:rPr lang="ja-JP" altLang="en-US">
                <a:solidFill>
                  <a:schemeClr val="bg1"/>
                </a:solidFill>
              </a:rPr>
              <a:t>さいぼう</a:t>
            </a:r>
            <a:endParaRPr kumimoji="1" lang="ja-JP" altLang="en-US">
              <a:solidFill>
                <a:schemeClr val="bg1"/>
              </a:solidFill>
            </a:endParaRPr>
          </a:p>
        </p:txBody>
      </p:sp>
      <p:sp>
        <p:nvSpPr>
          <p:cNvPr id="33" name="乗算記号 32">
            <a:extLst>
              <a:ext uri="{FF2B5EF4-FFF2-40B4-BE49-F238E27FC236}">
                <a16:creationId xmlns:a16="http://schemas.microsoft.com/office/drawing/2014/main" id="{A98C6DCF-6C59-D3A8-78AD-D124B2834A9E}"/>
              </a:ext>
            </a:extLst>
          </p:cNvPr>
          <p:cNvSpPr/>
          <p:nvPr/>
        </p:nvSpPr>
        <p:spPr>
          <a:xfrm>
            <a:off x="7957120" y="600891"/>
            <a:ext cx="3825578" cy="3905179"/>
          </a:xfrm>
          <a:prstGeom prst="mathMultiply">
            <a:avLst>
              <a:gd name="adj1" fmla="val 929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63102AE2-9DDB-A859-B2C4-632990A095D9}"/>
              </a:ext>
            </a:extLst>
          </p:cNvPr>
          <p:cNvSpPr txBox="1"/>
          <p:nvPr/>
        </p:nvSpPr>
        <p:spPr>
          <a:xfrm>
            <a:off x="3897901" y="1609261"/>
            <a:ext cx="1005403" cy="338554"/>
          </a:xfrm>
          <a:prstGeom prst="rect">
            <a:avLst/>
          </a:prstGeom>
          <a:noFill/>
        </p:spPr>
        <p:txBody>
          <a:bodyPr wrap="none" rtlCol="0">
            <a:spAutoFit/>
          </a:bodyPr>
          <a:lstStyle/>
          <a:p>
            <a:r>
              <a:rPr kumimoji="1" lang="ja-JP" altLang="en-US" sz="1600"/>
              <a:t>いじょう</a:t>
            </a:r>
          </a:p>
        </p:txBody>
      </p:sp>
      <p:sp>
        <p:nvSpPr>
          <p:cNvPr id="12" name="テキスト ボックス 11">
            <a:extLst>
              <a:ext uri="{FF2B5EF4-FFF2-40B4-BE49-F238E27FC236}">
                <a16:creationId xmlns:a16="http://schemas.microsoft.com/office/drawing/2014/main" id="{1BBC3F76-3091-4EE0-2993-DB0A7BDC3452}"/>
              </a:ext>
            </a:extLst>
          </p:cNvPr>
          <p:cNvSpPr txBox="1"/>
          <p:nvPr/>
        </p:nvSpPr>
        <p:spPr>
          <a:xfrm>
            <a:off x="5353754" y="1627574"/>
            <a:ext cx="1005403" cy="338554"/>
          </a:xfrm>
          <a:prstGeom prst="rect">
            <a:avLst/>
          </a:prstGeom>
          <a:noFill/>
        </p:spPr>
        <p:txBody>
          <a:bodyPr wrap="none" rtlCol="0">
            <a:spAutoFit/>
          </a:bodyPr>
          <a:lstStyle/>
          <a:p>
            <a:r>
              <a:rPr lang="ja-JP" altLang="en-US" sz="1600"/>
              <a:t>さいぼう</a:t>
            </a:r>
            <a:endParaRPr kumimoji="1" lang="ja-JP" altLang="en-US" sz="1600"/>
          </a:p>
        </p:txBody>
      </p:sp>
      <p:sp>
        <p:nvSpPr>
          <p:cNvPr id="13" name="テキスト ボックス 12">
            <a:extLst>
              <a:ext uri="{FF2B5EF4-FFF2-40B4-BE49-F238E27FC236}">
                <a16:creationId xmlns:a16="http://schemas.microsoft.com/office/drawing/2014/main" id="{4F6DFDFC-58D3-F9E5-AC74-E848019CEEE1}"/>
              </a:ext>
            </a:extLst>
          </p:cNvPr>
          <p:cNvSpPr txBox="1"/>
          <p:nvPr/>
        </p:nvSpPr>
        <p:spPr>
          <a:xfrm>
            <a:off x="3867489" y="2860942"/>
            <a:ext cx="1005403" cy="338554"/>
          </a:xfrm>
          <a:prstGeom prst="rect">
            <a:avLst/>
          </a:prstGeom>
          <a:noFill/>
        </p:spPr>
        <p:txBody>
          <a:bodyPr wrap="none" rtlCol="0">
            <a:spAutoFit/>
          </a:bodyPr>
          <a:lstStyle/>
          <a:p>
            <a:r>
              <a:rPr kumimoji="1" lang="ja-JP" altLang="en-US" sz="1600"/>
              <a:t>いじょう</a:t>
            </a:r>
          </a:p>
        </p:txBody>
      </p:sp>
      <p:sp>
        <p:nvSpPr>
          <p:cNvPr id="14" name="テキスト ボックス 13">
            <a:extLst>
              <a:ext uri="{FF2B5EF4-FFF2-40B4-BE49-F238E27FC236}">
                <a16:creationId xmlns:a16="http://schemas.microsoft.com/office/drawing/2014/main" id="{B5BF1E54-B5FF-8A86-E149-ACBC09BB4A52}"/>
              </a:ext>
            </a:extLst>
          </p:cNvPr>
          <p:cNvSpPr txBox="1"/>
          <p:nvPr/>
        </p:nvSpPr>
        <p:spPr>
          <a:xfrm>
            <a:off x="5323342" y="2879255"/>
            <a:ext cx="1005403" cy="338554"/>
          </a:xfrm>
          <a:prstGeom prst="rect">
            <a:avLst/>
          </a:prstGeom>
          <a:noFill/>
        </p:spPr>
        <p:txBody>
          <a:bodyPr wrap="none" rtlCol="0">
            <a:spAutoFit/>
          </a:bodyPr>
          <a:lstStyle/>
          <a:p>
            <a:r>
              <a:rPr lang="ja-JP" altLang="en-US" sz="1600"/>
              <a:t>さいぼう</a:t>
            </a:r>
            <a:endParaRPr kumimoji="1" lang="ja-JP" altLang="en-US" sz="1600"/>
          </a:p>
        </p:txBody>
      </p:sp>
      <p:sp>
        <p:nvSpPr>
          <p:cNvPr id="15" name="テキスト ボックス 14">
            <a:extLst>
              <a:ext uri="{FF2B5EF4-FFF2-40B4-BE49-F238E27FC236}">
                <a16:creationId xmlns:a16="http://schemas.microsoft.com/office/drawing/2014/main" id="{C95EBD33-E849-5348-2437-421616BF94B7}"/>
              </a:ext>
            </a:extLst>
          </p:cNvPr>
          <p:cNvSpPr txBox="1"/>
          <p:nvPr/>
        </p:nvSpPr>
        <p:spPr>
          <a:xfrm>
            <a:off x="6727434" y="2845553"/>
            <a:ext cx="415498" cy="369332"/>
          </a:xfrm>
          <a:prstGeom prst="rect">
            <a:avLst/>
          </a:prstGeom>
          <a:noFill/>
        </p:spPr>
        <p:txBody>
          <a:bodyPr wrap="none" rtlCol="0">
            <a:spAutoFit/>
          </a:bodyPr>
          <a:lstStyle/>
          <a:p>
            <a:r>
              <a:rPr kumimoji="1" lang="ja-JP" altLang="en-US"/>
              <a:t>ふ</a:t>
            </a:r>
          </a:p>
        </p:txBody>
      </p:sp>
      <p:sp>
        <p:nvSpPr>
          <p:cNvPr id="16" name="テキスト ボックス 15">
            <a:extLst>
              <a:ext uri="{FF2B5EF4-FFF2-40B4-BE49-F238E27FC236}">
                <a16:creationId xmlns:a16="http://schemas.microsoft.com/office/drawing/2014/main" id="{780DE716-B328-C4AC-AF52-72B87C1404DF}"/>
              </a:ext>
            </a:extLst>
          </p:cNvPr>
          <p:cNvSpPr txBox="1"/>
          <p:nvPr/>
        </p:nvSpPr>
        <p:spPr>
          <a:xfrm>
            <a:off x="3893637" y="4149884"/>
            <a:ext cx="902811" cy="307777"/>
          </a:xfrm>
          <a:prstGeom prst="rect">
            <a:avLst/>
          </a:prstGeom>
          <a:noFill/>
        </p:spPr>
        <p:txBody>
          <a:bodyPr wrap="none" rtlCol="0">
            <a:spAutoFit/>
          </a:bodyPr>
          <a:lstStyle/>
          <a:p>
            <a:r>
              <a:rPr kumimoji="1" lang="ja-JP" altLang="en-US" sz="1400">
                <a:solidFill>
                  <a:schemeClr val="bg1"/>
                </a:solidFill>
              </a:rPr>
              <a:t>あくせい</a:t>
            </a:r>
          </a:p>
        </p:txBody>
      </p:sp>
      <p:sp>
        <p:nvSpPr>
          <p:cNvPr id="17" name="テキスト ボックス 16">
            <a:extLst>
              <a:ext uri="{FF2B5EF4-FFF2-40B4-BE49-F238E27FC236}">
                <a16:creationId xmlns:a16="http://schemas.microsoft.com/office/drawing/2014/main" id="{0CDCA793-0758-C8DF-32DA-1A80B3ECBCB6}"/>
              </a:ext>
            </a:extLst>
          </p:cNvPr>
          <p:cNvSpPr txBox="1"/>
          <p:nvPr/>
        </p:nvSpPr>
        <p:spPr>
          <a:xfrm>
            <a:off x="2002037" y="5014765"/>
            <a:ext cx="646331" cy="369332"/>
          </a:xfrm>
          <a:prstGeom prst="rect">
            <a:avLst/>
          </a:prstGeom>
          <a:noFill/>
        </p:spPr>
        <p:txBody>
          <a:bodyPr wrap="none" rtlCol="0">
            <a:spAutoFit/>
          </a:bodyPr>
          <a:lstStyle/>
          <a:p>
            <a:r>
              <a:rPr kumimoji="1" lang="ja-JP" altLang="en-US"/>
              <a:t>まわ</a:t>
            </a:r>
          </a:p>
        </p:txBody>
      </p:sp>
      <p:sp>
        <p:nvSpPr>
          <p:cNvPr id="18" name="テキスト ボックス 17">
            <a:extLst>
              <a:ext uri="{FF2B5EF4-FFF2-40B4-BE49-F238E27FC236}">
                <a16:creationId xmlns:a16="http://schemas.microsoft.com/office/drawing/2014/main" id="{D36AF842-5E30-25FA-FBF1-068E0E06F91D}"/>
              </a:ext>
            </a:extLst>
          </p:cNvPr>
          <p:cNvSpPr txBox="1"/>
          <p:nvPr/>
        </p:nvSpPr>
        <p:spPr>
          <a:xfrm>
            <a:off x="3357153" y="5029765"/>
            <a:ext cx="646331" cy="369332"/>
          </a:xfrm>
          <a:prstGeom prst="rect">
            <a:avLst/>
          </a:prstGeom>
          <a:noFill/>
        </p:spPr>
        <p:txBody>
          <a:bodyPr wrap="none" rtlCol="0">
            <a:spAutoFit/>
          </a:bodyPr>
          <a:lstStyle/>
          <a:p>
            <a:r>
              <a:rPr kumimoji="1" lang="ja-JP" altLang="en-US"/>
              <a:t>ひろ</a:t>
            </a:r>
          </a:p>
        </p:txBody>
      </p:sp>
      <p:sp>
        <p:nvSpPr>
          <p:cNvPr id="26" name="テキスト ボックス 25">
            <a:extLst>
              <a:ext uri="{FF2B5EF4-FFF2-40B4-BE49-F238E27FC236}">
                <a16:creationId xmlns:a16="http://schemas.microsoft.com/office/drawing/2014/main" id="{4615FD4C-76C4-C7BA-7005-276B193888A2}"/>
              </a:ext>
            </a:extLst>
          </p:cNvPr>
          <p:cNvSpPr txBox="1"/>
          <p:nvPr/>
        </p:nvSpPr>
        <p:spPr>
          <a:xfrm>
            <a:off x="839886" y="5499825"/>
            <a:ext cx="1107996" cy="369332"/>
          </a:xfrm>
          <a:prstGeom prst="rect">
            <a:avLst/>
          </a:prstGeom>
          <a:noFill/>
        </p:spPr>
        <p:txBody>
          <a:bodyPr wrap="none" rtlCol="0">
            <a:spAutoFit/>
          </a:bodyPr>
          <a:lstStyle/>
          <a:p>
            <a:r>
              <a:rPr kumimoji="1" lang="ja-JP" altLang="en-US"/>
              <a:t>けっかん</a:t>
            </a:r>
          </a:p>
        </p:txBody>
      </p:sp>
      <p:sp>
        <p:nvSpPr>
          <p:cNvPr id="27" name="テキスト ボックス 26">
            <a:extLst>
              <a:ext uri="{FF2B5EF4-FFF2-40B4-BE49-F238E27FC236}">
                <a16:creationId xmlns:a16="http://schemas.microsoft.com/office/drawing/2014/main" id="{54D552E8-F121-23A7-0EC2-6B452A7B445D}"/>
              </a:ext>
            </a:extLst>
          </p:cNvPr>
          <p:cNvSpPr txBox="1"/>
          <p:nvPr/>
        </p:nvSpPr>
        <p:spPr>
          <a:xfrm>
            <a:off x="3115999" y="5616047"/>
            <a:ext cx="543739" cy="307777"/>
          </a:xfrm>
          <a:prstGeom prst="rect">
            <a:avLst/>
          </a:prstGeom>
          <a:noFill/>
        </p:spPr>
        <p:txBody>
          <a:bodyPr wrap="none" rtlCol="0">
            <a:spAutoFit/>
          </a:bodyPr>
          <a:lstStyle/>
          <a:p>
            <a:r>
              <a:rPr kumimoji="1" lang="ja-JP" altLang="en-US" sz="1400"/>
              <a:t>はい</a:t>
            </a:r>
          </a:p>
        </p:txBody>
      </p:sp>
      <p:sp>
        <p:nvSpPr>
          <p:cNvPr id="32" name="テキスト ボックス 31">
            <a:extLst>
              <a:ext uri="{FF2B5EF4-FFF2-40B4-BE49-F238E27FC236}">
                <a16:creationId xmlns:a16="http://schemas.microsoft.com/office/drawing/2014/main" id="{8BFC9449-7FD7-9343-A34F-A676080E64C9}"/>
              </a:ext>
            </a:extLst>
          </p:cNvPr>
          <p:cNvSpPr txBox="1"/>
          <p:nvPr/>
        </p:nvSpPr>
        <p:spPr>
          <a:xfrm>
            <a:off x="5425934" y="5588507"/>
            <a:ext cx="902811" cy="307777"/>
          </a:xfrm>
          <a:prstGeom prst="rect">
            <a:avLst/>
          </a:prstGeom>
          <a:noFill/>
        </p:spPr>
        <p:txBody>
          <a:bodyPr wrap="none" rtlCol="0">
            <a:spAutoFit/>
          </a:bodyPr>
          <a:lstStyle/>
          <a:p>
            <a:r>
              <a:rPr kumimoji="1" lang="ja-JP" altLang="en-US" sz="1400"/>
              <a:t>ぜんしん</a:t>
            </a:r>
          </a:p>
        </p:txBody>
      </p:sp>
      <p:sp>
        <p:nvSpPr>
          <p:cNvPr id="35" name="テキスト ボックス 34">
            <a:extLst>
              <a:ext uri="{FF2B5EF4-FFF2-40B4-BE49-F238E27FC236}">
                <a16:creationId xmlns:a16="http://schemas.microsoft.com/office/drawing/2014/main" id="{6556AA59-81C4-4B37-FB54-B080E8F7BFE2}"/>
              </a:ext>
            </a:extLst>
          </p:cNvPr>
          <p:cNvSpPr txBox="1"/>
          <p:nvPr/>
        </p:nvSpPr>
        <p:spPr>
          <a:xfrm>
            <a:off x="6865920" y="5588506"/>
            <a:ext cx="543739" cy="307777"/>
          </a:xfrm>
          <a:prstGeom prst="rect">
            <a:avLst/>
          </a:prstGeom>
          <a:noFill/>
        </p:spPr>
        <p:txBody>
          <a:bodyPr wrap="none" rtlCol="0">
            <a:spAutoFit/>
          </a:bodyPr>
          <a:lstStyle/>
          <a:p>
            <a:r>
              <a:rPr kumimoji="1" lang="ja-JP" altLang="en-US" sz="1400"/>
              <a:t>ひろ</a:t>
            </a:r>
          </a:p>
        </p:txBody>
      </p:sp>
    </p:spTree>
    <p:extLst>
      <p:ext uri="{BB962C8B-B14F-4D97-AF65-F5344CB8AC3E}">
        <p14:creationId xmlns:p14="http://schemas.microsoft.com/office/powerpoint/2010/main" val="42490071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1000"/>
                                        <p:tgtEl>
                                          <p:spTgt spid="24"/>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childTnLst>
                                </p:cTn>
                              </p:par>
                            </p:childTnLst>
                          </p:cTn>
                        </p:par>
                        <p:par>
                          <p:cTn id="26" fill="hold">
                            <p:stCondLst>
                              <p:cond delay="0"/>
                            </p:stCondLst>
                            <p:childTnLst>
                              <p:par>
                                <p:cTn id="27" presetID="22" presetClass="entr" presetSubtype="1"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750"/>
                                        <p:tgtEl>
                                          <p:spTgt spid="8"/>
                                        </p:tgtEl>
                                      </p:cBhvr>
                                    </p:animEffect>
                                  </p:childTnLst>
                                </p:cTn>
                              </p:par>
                            </p:childTnLst>
                          </p:cTn>
                        </p:par>
                        <p:par>
                          <p:cTn id="30" fill="hold">
                            <p:stCondLst>
                              <p:cond delay="750"/>
                            </p:stCondLst>
                            <p:childTnLst>
                              <p:par>
                                <p:cTn id="31" presetID="10"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childTnLst>
                          </p:cTn>
                        </p:par>
                        <p:par>
                          <p:cTn id="42" fill="hold">
                            <p:stCondLst>
                              <p:cond delay="1250"/>
                            </p:stCondLst>
                            <p:childTnLst>
                              <p:par>
                                <p:cTn id="43" presetID="22" presetClass="entr" presetSubtype="1"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par>
                          <p:cTn id="46" fill="hold">
                            <p:stCondLst>
                              <p:cond delay="175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8" grpId="0" animBg="1"/>
      <p:bldP spid="30" grpId="0" animBg="1"/>
      <p:bldP spid="5" grpId="0" animBg="1"/>
      <p:bldP spid="33" grpId="0" animBg="1"/>
      <p:bldP spid="11" grpId="0"/>
      <p:bldP spid="12" grpId="0"/>
      <p:bldP spid="13" grpId="0"/>
      <p:bldP spid="14" grpId="0"/>
      <p:bldP spid="15" grpId="0"/>
      <p:bldP spid="16" grpId="0"/>
      <p:bldP spid="17" grpId="0"/>
      <p:bldP spid="18" grpId="0"/>
      <p:bldP spid="26" grpId="0"/>
      <p:bldP spid="27" grpId="0"/>
      <p:bldP spid="32"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025353-0A5D-1CCC-3296-C86975DF3C14}"/>
              </a:ext>
            </a:extLst>
          </p:cNvPr>
          <p:cNvSpPr>
            <a:spLocks noGrp="1"/>
          </p:cNvSpPr>
          <p:nvPr>
            <p:ph type="title"/>
          </p:nvPr>
        </p:nvSpPr>
        <p:spPr/>
        <p:txBody>
          <a:bodyPr>
            <a:normAutofit/>
          </a:bodyPr>
          <a:lstStyle/>
          <a:p>
            <a:r>
              <a:rPr kumimoji="1" lang="ja-JP" altLang="en-US" sz="5400"/>
              <a:t>がん</a:t>
            </a:r>
            <a:r>
              <a:rPr lang="ja-JP" altLang="en-US" sz="5400"/>
              <a:t>にならないようにできるの</a:t>
            </a:r>
            <a:r>
              <a:rPr kumimoji="1" lang="ja-JP" altLang="en-US" sz="5400"/>
              <a:t>？</a:t>
            </a:r>
          </a:p>
        </p:txBody>
      </p:sp>
    </p:spTree>
    <p:extLst>
      <p:ext uri="{BB962C8B-B14F-4D97-AF65-F5344CB8AC3E}">
        <p14:creationId xmlns:p14="http://schemas.microsoft.com/office/powerpoint/2010/main" val="3046438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1A155-A1F6-99CE-7B09-1AD0936D4641}"/>
              </a:ext>
            </a:extLst>
          </p:cNvPr>
          <p:cNvSpPr>
            <a:spLocks noGrp="1"/>
          </p:cNvSpPr>
          <p:nvPr>
            <p:ph type="title"/>
          </p:nvPr>
        </p:nvSpPr>
        <p:spPr/>
        <p:txBody>
          <a:bodyPr>
            <a:normAutofit/>
          </a:bodyPr>
          <a:lstStyle/>
          <a:p>
            <a:pPr algn="ctr"/>
            <a:r>
              <a:rPr lang="ja-JP" altLang="en-US" sz="6600" b="1"/>
              <a:t>クイズ！</a:t>
            </a:r>
            <a:endParaRPr kumimoji="1" lang="ja-JP" altLang="en-US" sz="6600" b="1"/>
          </a:p>
        </p:txBody>
      </p:sp>
    </p:spTree>
    <p:extLst>
      <p:ext uri="{BB962C8B-B14F-4D97-AF65-F5344CB8AC3E}">
        <p14:creationId xmlns:p14="http://schemas.microsoft.com/office/powerpoint/2010/main" val="4054034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83DBC46-B89B-E99D-F4E8-D69B78512386}"/>
              </a:ext>
            </a:extLst>
          </p:cNvPr>
          <p:cNvSpPr txBox="1"/>
          <p:nvPr/>
        </p:nvSpPr>
        <p:spPr>
          <a:xfrm>
            <a:off x="794811" y="1648153"/>
            <a:ext cx="10396537" cy="4401205"/>
          </a:xfrm>
          <a:prstGeom prst="rect">
            <a:avLst/>
          </a:prstGeom>
          <a:noFill/>
        </p:spPr>
        <p:txBody>
          <a:bodyPr wrap="square" rtlCol="0">
            <a:spAutoFit/>
          </a:bodyPr>
          <a:lstStyle/>
          <a:p>
            <a:pPr marL="342900" indent="-342900">
              <a:buFont typeface="+mj-lt"/>
              <a:buAutoNum type="alphaUcParenR"/>
            </a:pPr>
            <a:r>
              <a:rPr lang="ja-JP" altLang="en-US" sz="4000"/>
              <a:t>タバコ</a:t>
            </a:r>
            <a:r>
              <a:rPr kumimoji="1" lang="ja-JP" altLang="en-US" sz="4000"/>
              <a:t>・お酒</a:t>
            </a:r>
            <a:r>
              <a:rPr lang="ja-JP" altLang="en-US" sz="4000"/>
              <a:t>の飲みすぎなどの生活習慣</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細菌・ウィルス感染</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生まれもった体質</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原因不明</a:t>
            </a:r>
          </a:p>
        </p:txBody>
      </p:sp>
      <p:sp>
        <p:nvSpPr>
          <p:cNvPr id="5" name="テキスト ボックス 4">
            <a:extLst>
              <a:ext uri="{FF2B5EF4-FFF2-40B4-BE49-F238E27FC236}">
                <a16:creationId xmlns:a16="http://schemas.microsoft.com/office/drawing/2014/main" id="{042B40B8-94EE-0EA2-9282-327A12C56148}"/>
              </a:ext>
            </a:extLst>
          </p:cNvPr>
          <p:cNvSpPr txBox="1"/>
          <p:nvPr/>
        </p:nvSpPr>
        <p:spPr>
          <a:xfrm>
            <a:off x="3003947" y="3244334"/>
            <a:ext cx="6122194" cy="369332"/>
          </a:xfrm>
          <a:prstGeom prst="rect">
            <a:avLst/>
          </a:prstGeom>
          <a:noFill/>
        </p:spPr>
        <p:txBody>
          <a:bodyPr wrap="square">
            <a:spAutoFit/>
          </a:bodyPr>
          <a:lstStyle/>
          <a:p>
            <a:r>
              <a:rPr lang="ja-JP" altLang="en-US" b="0" i="0" u="none" strike="noStrike">
                <a:solidFill>
                  <a:srgbClr val="000000"/>
                </a:solidFill>
                <a:effectLst/>
                <a:latin typeface="-webkit-standard"/>
              </a:rPr>
              <a:t> </a:t>
            </a:r>
            <a:endParaRPr lang="ja-JP" altLang="en-US"/>
          </a:p>
        </p:txBody>
      </p:sp>
      <p:sp>
        <p:nvSpPr>
          <p:cNvPr id="7" name="円/楕円 6">
            <a:extLst>
              <a:ext uri="{FF2B5EF4-FFF2-40B4-BE49-F238E27FC236}">
                <a16:creationId xmlns:a16="http://schemas.microsoft.com/office/drawing/2014/main" id="{DD462EFC-A6E4-E833-9257-23895842CF78}"/>
              </a:ext>
            </a:extLst>
          </p:cNvPr>
          <p:cNvSpPr/>
          <p:nvPr/>
        </p:nvSpPr>
        <p:spPr>
          <a:xfrm>
            <a:off x="7197326" y="2245520"/>
            <a:ext cx="3403997" cy="32064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00"/>
          </a:p>
        </p:txBody>
      </p:sp>
      <p:pic>
        <p:nvPicPr>
          <p:cNvPr id="13" name="グラフィックス 12" descr="砂時計: 終了 単色塗りつぶし">
            <a:extLst>
              <a:ext uri="{FF2B5EF4-FFF2-40B4-BE49-F238E27FC236}">
                <a16:creationId xmlns:a16="http://schemas.microsoft.com/office/drawing/2014/main" id="{FD0AFCA8-32FA-B18F-780D-C1A7CA2A15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9516" y="2502693"/>
            <a:ext cx="2678907" cy="2678907"/>
          </a:xfrm>
          <a:prstGeom prst="rect">
            <a:avLst/>
          </a:prstGeom>
        </p:spPr>
      </p:pic>
      <p:sp>
        <p:nvSpPr>
          <p:cNvPr id="14" name="ドーナツ 13">
            <a:extLst>
              <a:ext uri="{FF2B5EF4-FFF2-40B4-BE49-F238E27FC236}">
                <a16:creationId xmlns:a16="http://schemas.microsoft.com/office/drawing/2014/main" id="{2E10C948-FC31-63A5-CF3C-ED303BB4442C}"/>
              </a:ext>
            </a:extLst>
          </p:cNvPr>
          <p:cNvSpPr/>
          <p:nvPr/>
        </p:nvSpPr>
        <p:spPr>
          <a:xfrm>
            <a:off x="523348" y="1504294"/>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 name="ドーナツ 3">
            <a:extLst>
              <a:ext uri="{FF2B5EF4-FFF2-40B4-BE49-F238E27FC236}">
                <a16:creationId xmlns:a16="http://schemas.microsoft.com/office/drawing/2014/main" id="{BE6F87CC-4C66-803E-9408-4DACCC43097B}"/>
              </a:ext>
            </a:extLst>
          </p:cNvPr>
          <p:cNvSpPr/>
          <p:nvPr/>
        </p:nvSpPr>
        <p:spPr>
          <a:xfrm>
            <a:off x="523348" y="2686705"/>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 name="ドーナツ 5">
            <a:extLst>
              <a:ext uri="{FF2B5EF4-FFF2-40B4-BE49-F238E27FC236}">
                <a16:creationId xmlns:a16="http://schemas.microsoft.com/office/drawing/2014/main" id="{43FAE1B4-8B73-6D8D-9C9C-619EC8C7F23A}"/>
              </a:ext>
            </a:extLst>
          </p:cNvPr>
          <p:cNvSpPr/>
          <p:nvPr/>
        </p:nvSpPr>
        <p:spPr>
          <a:xfrm>
            <a:off x="523347" y="3848755"/>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 name="ドーナツ 7">
            <a:extLst>
              <a:ext uri="{FF2B5EF4-FFF2-40B4-BE49-F238E27FC236}">
                <a16:creationId xmlns:a16="http://schemas.microsoft.com/office/drawing/2014/main" id="{92697234-35B4-57B4-BAF2-80D1E125195D}"/>
              </a:ext>
            </a:extLst>
          </p:cNvPr>
          <p:cNvSpPr/>
          <p:nvPr/>
        </p:nvSpPr>
        <p:spPr>
          <a:xfrm>
            <a:off x="523346" y="5031166"/>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1" name="タイトル 1">
            <a:extLst>
              <a:ext uri="{FF2B5EF4-FFF2-40B4-BE49-F238E27FC236}">
                <a16:creationId xmlns:a16="http://schemas.microsoft.com/office/drawing/2014/main" id="{43A4D0EC-31DC-3C17-F4F6-E79AB2BEFA81}"/>
              </a:ext>
            </a:extLst>
          </p:cNvPr>
          <p:cNvSpPr txBox="1">
            <a:spLocks/>
          </p:cNvSpPr>
          <p:nvPr/>
        </p:nvSpPr>
        <p:spPr>
          <a:xfrm>
            <a:off x="200026" y="350837"/>
            <a:ext cx="117871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b="1"/>
              <a:t>Q. </a:t>
            </a:r>
            <a:r>
              <a:rPr lang="ja-JP" altLang="en-US" sz="3600" b="1"/>
              <a:t>がんになりやすくしてしまうものはどれでしょう？</a:t>
            </a:r>
          </a:p>
        </p:txBody>
      </p:sp>
      <p:sp>
        <p:nvSpPr>
          <p:cNvPr id="2" name="テキスト ボックス 1">
            <a:extLst>
              <a:ext uri="{FF2B5EF4-FFF2-40B4-BE49-F238E27FC236}">
                <a16:creationId xmlns:a16="http://schemas.microsoft.com/office/drawing/2014/main" id="{16B37230-CA16-ED3A-0BA0-E29CDEC25D3A}"/>
              </a:ext>
            </a:extLst>
          </p:cNvPr>
          <p:cNvSpPr txBox="1"/>
          <p:nvPr/>
        </p:nvSpPr>
        <p:spPr>
          <a:xfrm>
            <a:off x="4429838" y="3813088"/>
            <a:ext cx="1107996" cy="369332"/>
          </a:xfrm>
          <a:prstGeom prst="rect">
            <a:avLst/>
          </a:prstGeom>
          <a:noFill/>
        </p:spPr>
        <p:txBody>
          <a:bodyPr wrap="none" rtlCol="0">
            <a:spAutoFit/>
          </a:bodyPr>
          <a:lstStyle/>
          <a:p>
            <a:r>
              <a:rPr kumimoji="1" lang="ja-JP" altLang="en-US"/>
              <a:t>たいしつ</a:t>
            </a:r>
          </a:p>
        </p:txBody>
      </p:sp>
      <p:sp>
        <p:nvSpPr>
          <p:cNvPr id="9" name="テキスト ボックス 8">
            <a:extLst>
              <a:ext uri="{FF2B5EF4-FFF2-40B4-BE49-F238E27FC236}">
                <a16:creationId xmlns:a16="http://schemas.microsoft.com/office/drawing/2014/main" id="{7FB27171-4F9C-E012-6878-88E142B8560B}"/>
              </a:ext>
            </a:extLst>
          </p:cNvPr>
          <p:cNvSpPr txBox="1"/>
          <p:nvPr/>
        </p:nvSpPr>
        <p:spPr>
          <a:xfrm>
            <a:off x="1169442" y="2653784"/>
            <a:ext cx="1338828" cy="369332"/>
          </a:xfrm>
          <a:prstGeom prst="rect">
            <a:avLst/>
          </a:prstGeom>
          <a:noFill/>
        </p:spPr>
        <p:txBody>
          <a:bodyPr wrap="none" rtlCol="0">
            <a:spAutoFit/>
          </a:bodyPr>
          <a:lstStyle/>
          <a:p>
            <a:r>
              <a:rPr kumimoji="1" lang="ja-JP" altLang="en-US"/>
              <a:t>　さい</a:t>
            </a:r>
            <a:r>
              <a:rPr lang="ja-JP" altLang="en-US"/>
              <a:t>きん</a:t>
            </a:r>
            <a:endParaRPr kumimoji="1" lang="ja-JP" altLang="en-US"/>
          </a:p>
        </p:txBody>
      </p:sp>
      <p:sp>
        <p:nvSpPr>
          <p:cNvPr id="10" name="テキスト ボックス 9">
            <a:extLst>
              <a:ext uri="{FF2B5EF4-FFF2-40B4-BE49-F238E27FC236}">
                <a16:creationId xmlns:a16="http://schemas.microsoft.com/office/drawing/2014/main" id="{BC2E3FD8-BCDE-7A0C-B216-E6E7525F17ED}"/>
              </a:ext>
            </a:extLst>
          </p:cNvPr>
          <p:cNvSpPr txBox="1"/>
          <p:nvPr/>
        </p:nvSpPr>
        <p:spPr>
          <a:xfrm>
            <a:off x="4845894" y="2640668"/>
            <a:ext cx="1107996" cy="369332"/>
          </a:xfrm>
          <a:prstGeom prst="rect">
            <a:avLst/>
          </a:prstGeom>
          <a:noFill/>
        </p:spPr>
        <p:txBody>
          <a:bodyPr wrap="none" rtlCol="0">
            <a:spAutoFit/>
          </a:bodyPr>
          <a:lstStyle/>
          <a:p>
            <a:r>
              <a:rPr kumimoji="1" lang="ja-JP" altLang="en-US"/>
              <a:t>かんせん</a:t>
            </a:r>
          </a:p>
        </p:txBody>
      </p:sp>
      <p:sp>
        <p:nvSpPr>
          <p:cNvPr id="15" name="テキスト ボックス 14">
            <a:extLst>
              <a:ext uri="{FF2B5EF4-FFF2-40B4-BE49-F238E27FC236}">
                <a16:creationId xmlns:a16="http://schemas.microsoft.com/office/drawing/2014/main" id="{DA254AB9-EF0E-9065-43E0-7BD1B96CCFDE}"/>
              </a:ext>
            </a:extLst>
          </p:cNvPr>
          <p:cNvSpPr txBox="1"/>
          <p:nvPr/>
        </p:nvSpPr>
        <p:spPr>
          <a:xfrm>
            <a:off x="3828368" y="1428196"/>
            <a:ext cx="646331" cy="369332"/>
          </a:xfrm>
          <a:prstGeom prst="rect">
            <a:avLst/>
          </a:prstGeom>
          <a:noFill/>
        </p:spPr>
        <p:txBody>
          <a:bodyPr wrap="none" rtlCol="0">
            <a:spAutoFit/>
          </a:bodyPr>
          <a:lstStyle/>
          <a:p>
            <a:r>
              <a:rPr kumimoji="1" lang="ja-JP" altLang="en-US"/>
              <a:t>さけ</a:t>
            </a:r>
          </a:p>
        </p:txBody>
      </p:sp>
      <p:sp>
        <p:nvSpPr>
          <p:cNvPr id="16" name="テキスト ボックス 15">
            <a:extLst>
              <a:ext uri="{FF2B5EF4-FFF2-40B4-BE49-F238E27FC236}">
                <a16:creationId xmlns:a16="http://schemas.microsoft.com/office/drawing/2014/main" id="{D4D956C6-A877-AC7D-B15E-347ED31EE712}"/>
              </a:ext>
            </a:extLst>
          </p:cNvPr>
          <p:cNvSpPr txBox="1"/>
          <p:nvPr/>
        </p:nvSpPr>
        <p:spPr>
          <a:xfrm>
            <a:off x="1453520" y="3858849"/>
            <a:ext cx="415498" cy="369332"/>
          </a:xfrm>
          <a:prstGeom prst="rect">
            <a:avLst/>
          </a:prstGeom>
          <a:noFill/>
        </p:spPr>
        <p:txBody>
          <a:bodyPr wrap="none" rtlCol="0">
            <a:spAutoFit/>
          </a:bodyPr>
          <a:lstStyle/>
          <a:p>
            <a:r>
              <a:rPr kumimoji="1" lang="ja-JP" altLang="en-US"/>
              <a:t>う</a:t>
            </a:r>
          </a:p>
        </p:txBody>
      </p:sp>
      <p:sp>
        <p:nvSpPr>
          <p:cNvPr id="17" name="テキスト ボックス 16">
            <a:extLst>
              <a:ext uri="{FF2B5EF4-FFF2-40B4-BE49-F238E27FC236}">
                <a16:creationId xmlns:a16="http://schemas.microsoft.com/office/drawing/2014/main" id="{AA03753B-C2B4-3EE4-19F3-58A48D0D4414}"/>
              </a:ext>
            </a:extLst>
          </p:cNvPr>
          <p:cNvSpPr txBox="1"/>
          <p:nvPr/>
        </p:nvSpPr>
        <p:spPr>
          <a:xfrm>
            <a:off x="1590677" y="5082446"/>
            <a:ext cx="1800493" cy="369332"/>
          </a:xfrm>
          <a:prstGeom prst="rect">
            <a:avLst/>
          </a:prstGeom>
          <a:noFill/>
        </p:spPr>
        <p:txBody>
          <a:bodyPr wrap="none" rtlCol="0">
            <a:spAutoFit/>
          </a:bodyPr>
          <a:lstStyle/>
          <a:p>
            <a:r>
              <a:rPr kumimoji="1" lang="ja-JP" altLang="en-US"/>
              <a:t>げんいんふめい</a:t>
            </a:r>
          </a:p>
        </p:txBody>
      </p:sp>
      <p:sp>
        <p:nvSpPr>
          <p:cNvPr id="18" name="テキスト ボックス 17">
            <a:extLst>
              <a:ext uri="{FF2B5EF4-FFF2-40B4-BE49-F238E27FC236}">
                <a16:creationId xmlns:a16="http://schemas.microsoft.com/office/drawing/2014/main" id="{F013D576-7722-AD48-6028-5E1ABA136CC8}"/>
              </a:ext>
            </a:extLst>
          </p:cNvPr>
          <p:cNvSpPr txBox="1"/>
          <p:nvPr/>
        </p:nvSpPr>
        <p:spPr>
          <a:xfrm>
            <a:off x="4983836" y="1450927"/>
            <a:ext cx="415498" cy="369332"/>
          </a:xfrm>
          <a:prstGeom prst="rect">
            <a:avLst/>
          </a:prstGeom>
          <a:noFill/>
        </p:spPr>
        <p:txBody>
          <a:bodyPr wrap="none" rtlCol="0">
            <a:spAutoFit/>
          </a:bodyPr>
          <a:lstStyle/>
          <a:p>
            <a:r>
              <a:rPr kumimoji="1" lang="ja-JP" altLang="en-US"/>
              <a:t>の</a:t>
            </a:r>
          </a:p>
        </p:txBody>
      </p:sp>
      <p:sp>
        <p:nvSpPr>
          <p:cNvPr id="19" name="テキスト ボックス 18">
            <a:extLst>
              <a:ext uri="{FF2B5EF4-FFF2-40B4-BE49-F238E27FC236}">
                <a16:creationId xmlns:a16="http://schemas.microsoft.com/office/drawing/2014/main" id="{D709B0A0-7EF3-D7CB-020C-3C3F3B632BDA}"/>
              </a:ext>
            </a:extLst>
          </p:cNvPr>
          <p:cNvSpPr txBox="1"/>
          <p:nvPr/>
        </p:nvSpPr>
        <p:spPr>
          <a:xfrm>
            <a:off x="8339165" y="1480207"/>
            <a:ext cx="2262158" cy="369332"/>
          </a:xfrm>
          <a:prstGeom prst="rect">
            <a:avLst/>
          </a:prstGeom>
          <a:noFill/>
        </p:spPr>
        <p:txBody>
          <a:bodyPr wrap="none" rtlCol="0">
            <a:spAutoFit/>
          </a:bodyPr>
          <a:lstStyle/>
          <a:p>
            <a:r>
              <a:rPr kumimoji="1" lang="ja-JP" altLang="en-US"/>
              <a:t>せいかつしゅうかん</a:t>
            </a:r>
          </a:p>
        </p:txBody>
      </p:sp>
    </p:spTree>
    <p:extLst>
      <p:ext uri="{BB962C8B-B14F-4D97-AF65-F5344CB8AC3E}">
        <p14:creationId xmlns:p14="http://schemas.microsoft.com/office/powerpoint/2010/main" val="41367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repeatCount="0" fill="hold" grpId="0" nodeType="clickEffect">
                                  <p:stCondLst>
                                    <p:cond delay="0"/>
                                  </p:stCondLst>
                                  <p:childTnLst>
                                    <p:animEffect transition="out" filter="wheel(1)">
                                      <p:cBhvr>
                                        <p:cTn id="6" dur="5000"/>
                                        <p:tgtEl>
                                          <p:spTgt spid="7"/>
                                        </p:tgtEl>
                                      </p:cBhvr>
                                    </p:animEffect>
                                    <p:set>
                                      <p:cBhvr>
                                        <p:cTn id="7" dur="1" fill="hold">
                                          <p:stCondLst>
                                            <p:cond delay="4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4" grpId="0" animBg="1"/>
      <p:bldP spid="6"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CC79393-A10A-416B-BF34-CE40DC3C704A}"/>
              </a:ext>
            </a:extLst>
          </p:cNvPr>
          <p:cNvPicPr>
            <a:picLocks noChangeAspect="1"/>
          </p:cNvPicPr>
          <p:nvPr/>
        </p:nvPicPr>
        <p:blipFill rotWithShape="1">
          <a:blip r:embed="rId3">
            <a:extLst>
              <a:ext uri="{28A0092B-C50C-407E-A947-70E740481C1C}">
                <a14:useLocalDpi xmlns:a14="http://schemas.microsoft.com/office/drawing/2010/main" val="0"/>
              </a:ext>
            </a:extLst>
          </a:blip>
          <a:srcRect b="13160"/>
          <a:stretch/>
        </p:blipFill>
        <p:spPr>
          <a:xfrm>
            <a:off x="1439355" y="3011792"/>
            <a:ext cx="8493024" cy="3960440"/>
          </a:xfrm>
          <a:prstGeom prst="rect">
            <a:avLst/>
          </a:prstGeom>
        </p:spPr>
      </p:pic>
      <p:sp>
        <p:nvSpPr>
          <p:cNvPr id="12" name="テキスト ボックス 11"/>
          <p:cNvSpPr txBox="1"/>
          <p:nvPr/>
        </p:nvSpPr>
        <p:spPr>
          <a:xfrm>
            <a:off x="1849488" y="197266"/>
            <a:ext cx="8493024" cy="707886"/>
          </a:xfrm>
          <a:prstGeom prst="rect">
            <a:avLst/>
          </a:prstGeom>
          <a:noFill/>
          <a:effectLst/>
        </p:spPr>
        <p:txBody>
          <a:bodyPr wrap="square" rtlCol="0">
            <a:spAutoFit/>
          </a:bodyPr>
          <a:lstStyle>
            <a:defPPr>
              <a:defRPr lang="ja-JP"/>
            </a:defPPr>
            <a:lvl1pPr marL="0" algn="ctr" defTabSz="914400" rtl="0" eaLnBrk="1" latinLnBrk="0" hangingPunct="1">
              <a:defRPr kumimoji="1" sz="3900" b="1" kern="1200">
                <a:solidFill>
                  <a:schemeClr val="bg1"/>
                </a:solidFill>
                <a:effectLst>
                  <a:outerShdw blurRad="38100" dist="38100" dir="2700000" algn="tl">
                    <a:srgbClr val="000000">
                      <a:alpha val="43137"/>
                    </a:srgbClr>
                  </a:outerShdw>
                </a:effectLst>
                <a:latin typeface="+mn-lt"/>
                <a:ea typeface="+mn-ea"/>
                <a:cs typeface="+mn-cs"/>
              </a:defRPr>
            </a:lvl1pPr>
          </a:lstStyle>
          <a:p>
            <a:pPr>
              <a:defRPr kumimoji="1" sz="3900" b="1" i="0" normalizeH="0" noProof="0">
                <a:solidFill>
                  <a:srgbClr val="FFFFFF"/>
                </a:solidFill>
                <a:uLnTx/>
                <a:uFillTx/>
                <a:latin typeface="+mn-lt"/>
                <a:ea typeface="+mn-ea"/>
                <a:cs typeface="+mn-cs"/>
              </a:defRPr>
            </a:pPr>
            <a:r>
              <a:rPr lang="ja-JP" altLang="en-US">
                <a:solidFill>
                  <a:srgbClr val="FFFFFF"/>
                </a:solidFill>
                <a:latin typeface="Century Gothic" panose="020B0502020202020204"/>
                <a:ea typeface="メイリオ" panose="020B0604030504040204" pitchFamily="50" charset="-128"/>
                <a:cs typeface="Arial" pitchFamily="34" charset="0"/>
              </a:rPr>
              <a:t>がんの原因</a:t>
            </a:r>
          </a:p>
        </p:txBody>
      </p:sp>
      <p:grpSp>
        <p:nvGrpSpPr>
          <p:cNvPr id="4" name="グループ化 3"/>
          <p:cNvGrpSpPr/>
          <p:nvPr/>
        </p:nvGrpSpPr>
        <p:grpSpPr>
          <a:xfrm>
            <a:off x="4568563" y="2798198"/>
            <a:ext cx="3016404" cy="2982643"/>
            <a:chOff x="3806998" y="1894775"/>
            <a:chExt cx="2915872" cy="2915870"/>
          </a:xfrm>
        </p:grpSpPr>
        <p:sp>
          <p:nvSpPr>
            <p:cNvPr id="20" name="円/楕円 19"/>
            <p:cNvSpPr/>
            <p:nvPr/>
          </p:nvSpPr>
          <p:spPr>
            <a:xfrm>
              <a:off x="3806998" y="1894775"/>
              <a:ext cx="2915872" cy="2915870"/>
            </a:xfrm>
            <a:prstGeom prst="ellipse">
              <a:avLst/>
            </a:prstGeom>
            <a:solidFill>
              <a:srgbClr val="FFE18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white"/>
                </a:solidFill>
                <a:latin typeface="Century Gothic" panose="020B0502020202020204"/>
                <a:cs typeface="Arial" pitchFamily="34" charset="0"/>
              </a:endParaRPr>
            </a:p>
          </p:txBody>
        </p:sp>
        <p:sp>
          <p:nvSpPr>
            <p:cNvPr id="26" name="テキスト ボックス 25"/>
            <p:cNvSpPr txBox="1"/>
            <p:nvPr/>
          </p:nvSpPr>
          <p:spPr>
            <a:xfrm>
              <a:off x="4040230" y="3077035"/>
              <a:ext cx="2449408" cy="631861"/>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3600" dirty="0">
                  <a:solidFill>
                    <a:prstClr val="black">
                      <a:lumMod val="75000"/>
                      <a:lumOff val="25000"/>
                    </a:prstClr>
                  </a:solidFill>
                  <a:latin typeface="Century Gothic" panose="020B0502020202020204"/>
                  <a:ea typeface="メイリオ" panose="020B0604030504040204" pitchFamily="50" charset="-128"/>
                  <a:cs typeface="Arial" pitchFamily="34" charset="0"/>
                </a:rPr>
                <a:t>生活習慣</a:t>
              </a:r>
            </a:p>
          </p:txBody>
        </p:sp>
      </p:grpSp>
      <p:grpSp>
        <p:nvGrpSpPr>
          <p:cNvPr id="3" name="グループ化 2"/>
          <p:cNvGrpSpPr/>
          <p:nvPr/>
        </p:nvGrpSpPr>
        <p:grpSpPr>
          <a:xfrm>
            <a:off x="2266224" y="2964278"/>
            <a:ext cx="2740996" cy="2655638"/>
            <a:chOff x="754810" y="1751022"/>
            <a:chExt cx="2915872" cy="2915870"/>
          </a:xfrm>
        </p:grpSpPr>
        <p:sp>
          <p:nvSpPr>
            <p:cNvPr id="24" name="円/楕円 23"/>
            <p:cNvSpPr/>
            <p:nvPr/>
          </p:nvSpPr>
          <p:spPr>
            <a:xfrm>
              <a:off x="754810" y="1751022"/>
              <a:ext cx="2915872" cy="2915870"/>
            </a:xfrm>
            <a:prstGeom prst="ellipse">
              <a:avLst/>
            </a:prstGeom>
            <a:solidFill>
              <a:srgbClr val="FFE18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a:solidFill>
                  <a:prstClr val="white"/>
                </a:solidFill>
                <a:latin typeface="Century Gothic" panose="020B0502020202020204"/>
                <a:cs typeface="Arial" pitchFamily="34" charset="0"/>
              </a:endParaRPr>
            </a:p>
          </p:txBody>
        </p:sp>
        <p:sp>
          <p:nvSpPr>
            <p:cNvPr id="27" name="テキスト ボックス 26"/>
            <p:cNvSpPr txBox="1"/>
            <p:nvPr/>
          </p:nvSpPr>
          <p:spPr>
            <a:xfrm>
              <a:off x="754810" y="2852832"/>
              <a:ext cx="2723329" cy="777253"/>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4000" dirty="0">
                  <a:solidFill>
                    <a:prstClr val="black">
                      <a:lumMod val="75000"/>
                      <a:lumOff val="25000"/>
                    </a:prstClr>
                  </a:solidFill>
                  <a:latin typeface="Century Gothic" panose="020B0502020202020204"/>
                  <a:ea typeface="メイリオ" panose="020B0604030504040204" pitchFamily="50" charset="-128"/>
                  <a:cs typeface="Arial" pitchFamily="34" charset="0"/>
                </a:rPr>
                <a:t>感染</a:t>
              </a:r>
            </a:p>
          </p:txBody>
        </p:sp>
      </p:grpSp>
      <p:sp>
        <p:nvSpPr>
          <p:cNvPr id="14" name="テキスト ボックス 13"/>
          <p:cNvSpPr txBox="1"/>
          <p:nvPr/>
        </p:nvSpPr>
        <p:spPr>
          <a:xfrm>
            <a:off x="2108377" y="1344322"/>
            <a:ext cx="7975243" cy="1600438"/>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000" b="1" dirty="0">
                <a:solidFill>
                  <a:prstClr val="black">
                    <a:lumMod val="75000"/>
                    <a:lumOff val="25000"/>
                  </a:prstClr>
                </a:solidFill>
                <a:latin typeface="Century Gothic" panose="020B0502020202020204"/>
                <a:ea typeface="メイリオ" panose="020B0604030504040204" pitchFamily="50" charset="-128"/>
                <a:cs typeface="Arial" pitchFamily="34" charset="0"/>
              </a:rPr>
              <a:t>いろいろな原因が関係している</a:t>
            </a:r>
            <a:endParaRPr lang="en-US" altLang="ja-JP" sz="4000" b="1"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a:p>
            <a:pPr algn="ctr">
              <a:defRPr kumimoji="1" sz="1800" b="0" i="0" normalizeH="0" noProof="0">
                <a:uLnTx/>
                <a:uFillTx/>
                <a:latin typeface="+mn-lt"/>
                <a:ea typeface="+mn-ea"/>
                <a:cs typeface="+mn-cs"/>
              </a:defRPr>
            </a:pPr>
            <a:endParaRPr lang="en-US" altLang="ja-JP" sz="1600" b="1"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a:p>
            <a:pPr algn="ctr">
              <a:defRPr kumimoji="1" sz="1800" b="0" i="0" normalizeH="0" noProof="0">
                <a:uLnTx/>
                <a:uFillTx/>
                <a:latin typeface="+mn-lt"/>
                <a:ea typeface="+mn-ea"/>
                <a:cs typeface="+mn-cs"/>
              </a:defRPr>
            </a:pPr>
            <a:r>
              <a:rPr lang="ja-JP" altLang="en-US" sz="4000" b="1" dirty="0">
                <a:solidFill>
                  <a:prstClr val="black">
                    <a:lumMod val="75000"/>
                    <a:lumOff val="25000"/>
                  </a:prstClr>
                </a:solidFill>
                <a:latin typeface="Century Gothic" panose="020B0502020202020204"/>
                <a:ea typeface="メイリオ" panose="020B0604030504040204" pitchFamily="50" charset="-128"/>
                <a:cs typeface="Arial" pitchFamily="34" charset="0"/>
              </a:rPr>
              <a:t>原因がはっきりしないことも多い</a:t>
            </a:r>
            <a:endParaRPr lang="en-US" altLang="ja-JP" sz="4000" b="1"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p:txBody>
      </p:sp>
      <p:grpSp>
        <p:nvGrpSpPr>
          <p:cNvPr id="8" name="グループ化 7">
            <a:extLst>
              <a:ext uri="{FF2B5EF4-FFF2-40B4-BE49-F238E27FC236}">
                <a16:creationId xmlns:a16="http://schemas.microsoft.com/office/drawing/2014/main" id="{41C9ED03-5D98-42A4-809C-64ED69413F11}"/>
              </a:ext>
            </a:extLst>
          </p:cNvPr>
          <p:cNvGrpSpPr/>
          <p:nvPr/>
        </p:nvGrpSpPr>
        <p:grpSpPr>
          <a:xfrm>
            <a:off x="7211287" y="3338884"/>
            <a:ext cx="1702756" cy="1653128"/>
            <a:chOff x="7156012" y="446875"/>
            <a:chExt cx="1702756" cy="1653128"/>
          </a:xfrm>
        </p:grpSpPr>
        <p:sp>
          <p:nvSpPr>
            <p:cNvPr id="18" name="円/楕円 17"/>
            <p:cNvSpPr/>
            <p:nvPr/>
          </p:nvSpPr>
          <p:spPr>
            <a:xfrm>
              <a:off x="7156012" y="446875"/>
              <a:ext cx="1702756" cy="1653128"/>
            </a:xfrm>
            <a:prstGeom prst="ellipse">
              <a:avLst/>
            </a:prstGeom>
            <a:solidFill>
              <a:srgbClr val="FFE18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entury Gothic" panose="020B0502020202020204"/>
                  <a:ea typeface="Arial" pitchFamily="34" charset="0"/>
                  <a:cs typeface="Arial" pitchFamily="34" charset="0"/>
                </a:defRPr>
              </a:pPr>
              <a:endParaRPr lang="ja-JP" altLang="en-US" dirty="0">
                <a:solidFill>
                  <a:prstClr val="white"/>
                </a:solidFill>
                <a:latin typeface="Century Gothic" panose="020B0502020202020204"/>
                <a:cs typeface="Arial" pitchFamily="34" charset="0"/>
              </a:endParaRPr>
            </a:p>
          </p:txBody>
        </p:sp>
        <p:sp>
          <p:nvSpPr>
            <p:cNvPr id="19" name="テキスト ボックス 18"/>
            <p:cNvSpPr txBox="1"/>
            <p:nvPr/>
          </p:nvSpPr>
          <p:spPr>
            <a:xfrm>
              <a:off x="7350309" y="766689"/>
              <a:ext cx="1352497" cy="1200329"/>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sz="2400">
                  <a:solidFill>
                    <a:prstClr val="black">
                      <a:lumMod val="75000"/>
                      <a:lumOff val="25000"/>
                    </a:prstClr>
                  </a:solidFill>
                  <a:latin typeface="Century Gothic" panose="020B0502020202020204"/>
                  <a:ea typeface="メイリオ" panose="020B0604030504040204" pitchFamily="50" charset="-128"/>
                  <a:cs typeface="Arial" pitchFamily="34" charset="0"/>
                </a:rPr>
                <a:t>うまれもった体質</a:t>
              </a:r>
              <a:endParaRPr lang="en-US" altLang="ja-JP" sz="2400" dirty="0">
                <a:solidFill>
                  <a:prstClr val="black">
                    <a:lumMod val="75000"/>
                    <a:lumOff val="25000"/>
                  </a:prstClr>
                </a:solidFill>
                <a:latin typeface="Century Gothic" panose="020B0502020202020204"/>
                <a:ea typeface="メイリオ" panose="020B0604030504040204" pitchFamily="50" charset="-128"/>
                <a:cs typeface="Arial" pitchFamily="34" charset="0"/>
              </a:endParaRPr>
            </a:p>
          </p:txBody>
        </p:sp>
      </p:grpSp>
      <p:sp>
        <p:nvSpPr>
          <p:cNvPr id="2" name="正方形/長方形 1">
            <a:extLst>
              <a:ext uri="{FF2B5EF4-FFF2-40B4-BE49-F238E27FC236}">
                <a16:creationId xmlns:a16="http://schemas.microsoft.com/office/drawing/2014/main" id="{0E06D556-32A3-4043-AC01-FB4C7806E4BD}"/>
              </a:ext>
            </a:extLst>
          </p:cNvPr>
          <p:cNvSpPr/>
          <p:nvPr/>
        </p:nvSpPr>
        <p:spPr>
          <a:xfrm>
            <a:off x="5828431" y="5771832"/>
            <a:ext cx="2592453" cy="6034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kumimoji="1" sz="4400" b="1" i="0" normalizeH="0" noProof="0">
                <a:uLnTx/>
                <a:uFillTx/>
                <a:latin typeface="+mn-lt"/>
                <a:ea typeface="+mn-ea"/>
                <a:cs typeface="+mn-cs"/>
              </a:defRPr>
            </a:pPr>
            <a:r>
              <a:rPr lang="ja-JP" altLang="en-US" sz="4400" b="1" dirty="0">
                <a:solidFill>
                  <a:schemeClr val="accent1"/>
                </a:solidFill>
                <a:latin typeface="Century Gothic" panose="020B0502020202020204"/>
                <a:ea typeface="メイリオ" panose="020B0604030504040204" pitchFamily="50" charset="-128"/>
                <a:cs typeface="Arial" pitchFamily="34" charset="0"/>
              </a:rPr>
              <a:t>原因不明</a:t>
            </a:r>
          </a:p>
        </p:txBody>
      </p:sp>
      <p:sp>
        <p:nvSpPr>
          <p:cNvPr id="6" name="テキスト ボックス 5">
            <a:extLst>
              <a:ext uri="{FF2B5EF4-FFF2-40B4-BE49-F238E27FC236}">
                <a16:creationId xmlns:a16="http://schemas.microsoft.com/office/drawing/2014/main" id="{9DB7E9BD-6619-8945-C538-EB7099E83E88}"/>
              </a:ext>
            </a:extLst>
          </p:cNvPr>
          <p:cNvSpPr txBox="1"/>
          <p:nvPr/>
        </p:nvSpPr>
        <p:spPr>
          <a:xfrm>
            <a:off x="6225312" y="-54432"/>
            <a:ext cx="1107996" cy="369332"/>
          </a:xfrm>
          <a:prstGeom prst="rect">
            <a:avLst/>
          </a:prstGeom>
          <a:noFill/>
        </p:spPr>
        <p:txBody>
          <a:bodyPr wrap="none" rtlCol="0">
            <a:spAutoFit/>
          </a:bodyPr>
          <a:lstStyle/>
          <a:p>
            <a:r>
              <a:rPr kumimoji="1" lang="ja-JP" altLang="en-US">
                <a:solidFill>
                  <a:schemeClr val="bg1"/>
                </a:solidFill>
              </a:rPr>
              <a:t>げんいん</a:t>
            </a:r>
          </a:p>
        </p:txBody>
      </p:sp>
      <p:sp>
        <p:nvSpPr>
          <p:cNvPr id="9" name="テキスト ボックス 8">
            <a:extLst>
              <a:ext uri="{FF2B5EF4-FFF2-40B4-BE49-F238E27FC236}">
                <a16:creationId xmlns:a16="http://schemas.microsoft.com/office/drawing/2014/main" id="{66C334F7-AFBA-4E87-4DE0-6CC28F0966E3}"/>
              </a:ext>
            </a:extLst>
          </p:cNvPr>
          <p:cNvSpPr txBox="1"/>
          <p:nvPr/>
        </p:nvSpPr>
        <p:spPr>
          <a:xfrm>
            <a:off x="4978175" y="3687359"/>
            <a:ext cx="2262158" cy="369332"/>
          </a:xfrm>
          <a:prstGeom prst="rect">
            <a:avLst/>
          </a:prstGeom>
          <a:noFill/>
        </p:spPr>
        <p:txBody>
          <a:bodyPr wrap="none" rtlCol="0">
            <a:spAutoFit/>
          </a:bodyPr>
          <a:lstStyle/>
          <a:p>
            <a:r>
              <a:rPr kumimoji="1" lang="ja-JP" altLang="en-US" b="1"/>
              <a:t>せいかつしゅうかん</a:t>
            </a:r>
          </a:p>
        </p:txBody>
      </p:sp>
      <p:sp>
        <p:nvSpPr>
          <p:cNvPr id="10" name="テキスト ボックス 9">
            <a:extLst>
              <a:ext uri="{FF2B5EF4-FFF2-40B4-BE49-F238E27FC236}">
                <a16:creationId xmlns:a16="http://schemas.microsoft.com/office/drawing/2014/main" id="{5F9F7B0B-A074-F216-D5F5-A4C5F009FA78}"/>
              </a:ext>
            </a:extLst>
          </p:cNvPr>
          <p:cNvSpPr txBox="1"/>
          <p:nvPr/>
        </p:nvSpPr>
        <p:spPr>
          <a:xfrm>
            <a:off x="2982977" y="3682101"/>
            <a:ext cx="1107996" cy="369332"/>
          </a:xfrm>
          <a:prstGeom prst="rect">
            <a:avLst/>
          </a:prstGeom>
          <a:noFill/>
        </p:spPr>
        <p:txBody>
          <a:bodyPr wrap="none" rtlCol="0">
            <a:spAutoFit/>
          </a:bodyPr>
          <a:lstStyle/>
          <a:p>
            <a:r>
              <a:rPr kumimoji="1" lang="ja-JP" altLang="en-US" b="1"/>
              <a:t>かんせん</a:t>
            </a:r>
          </a:p>
        </p:txBody>
      </p:sp>
      <p:sp>
        <p:nvSpPr>
          <p:cNvPr id="11" name="テキスト ボックス 10">
            <a:extLst>
              <a:ext uri="{FF2B5EF4-FFF2-40B4-BE49-F238E27FC236}">
                <a16:creationId xmlns:a16="http://schemas.microsoft.com/office/drawing/2014/main" id="{4CDAB3A1-FC22-C3A7-9845-22D4D53E7CAF}"/>
              </a:ext>
            </a:extLst>
          </p:cNvPr>
          <p:cNvSpPr txBox="1"/>
          <p:nvPr/>
        </p:nvSpPr>
        <p:spPr>
          <a:xfrm>
            <a:off x="6311040" y="5443216"/>
            <a:ext cx="1800493" cy="369332"/>
          </a:xfrm>
          <a:prstGeom prst="rect">
            <a:avLst/>
          </a:prstGeom>
          <a:noFill/>
        </p:spPr>
        <p:txBody>
          <a:bodyPr wrap="none" rtlCol="0">
            <a:spAutoFit/>
          </a:bodyPr>
          <a:lstStyle/>
          <a:p>
            <a:r>
              <a:rPr kumimoji="1" lang="ja-JP" altLang="en-US" b="1">
                <a:solidFill>
                  <a:schemeClr val="accent1"/>
                </a:solidFill>
              </a:rPr>
              <a:t>げんいんふめい</a:t>
            </a:r>
          </a:p>
        </p:txBody>
      </p:sp>
      <p:sp>
        <p:nvSpPr>
          <p:cNvPr id="13" name="テキスト ボックス 12">
            <a:extLst>
              <a:ext uri="{FF2B5EF4-FFF2-40B4-BE49-F238E27FC236}">
                <a16:creationId xmlns:a16="http://schemas.microsoft.com/office/drawing/2014/main" id="{98D33526-BFF1-8CC2-BD91-D0EA662A8D59}"/>
              </a:ext>
            </a:extLst>
          </p:cNvPr>
          <p:cNvSpPr txBox="1"/>
          <p:nvPr/>
        </p:nvSpPr>
        <p:spPr>
          <a:xfrm>
            <a:off x="5012151" y="1092624"/>
            <a:ext cx="1107996" cy="369332"/>
          </a:xfrm>
          <a:prstGeom prst="rect">
            <a:avLst/>
          </a:prstGeom>
          <a:noFill/>
        </p:spPr>
        <p:txBody>
          <a:bodyPr wrap="none" rtlCol="0">
            <a:spAutoFit/>
          </a:bodyPr>
          <a:lstStyle/>
          <a:p>
            <a:r>
              <a:rPr kumimoji="1" lang="ja-JP" altLang="en-US"/>
              <a:t>げんいん</a:t>
            </a:r>
          </a:p>
        </p:txBody>
      </p:sp>
      <p:sp>
        <p:nvSpPr>
          <p:cNvPr id="15" name="テキスト ボックス 14">
            <a:extLst>
              <a:ext uri="{FF2B5EF4-FFF2-40B4-BE49-F238E27FC236}">
                <a16:creationId xmlns:a16="http://schemas.microsoft.com/office/drawing/2014/main" id="{20386CD5-359C-9DBC-39FF-FD745BB0466A}"/>
              </a:ext>
            </a:extLst>
          </p:cNvPr>
          <p:cNvSpPr txBox="1"/>
          <p:nvPr/>
        </p:nvSpPr>
        <p:spPr>
          <a:xfrm>
            <a:off x="6500171" y="1092624"/>
            <a:ext cx="1107996" cy="369332"/>
          </a:xfrm>
          <a:prstGeom prst="rect">
            <a:avLst/>
          </a:prstGeom>
          <a:noFill/>
        </p:spPr>
        <p:txBody>
          <a:bodyPr wrap="none" rtlCol="0">
            <a:spAutoFit/>
          </a:bodyPr>
          <a:lstStyle/>
          <a:p>
            <a:r>
              <a:rPr lang="ja-JP" altLang="en-US"/>
              <a:t>かんけい</a:t>
            </a:r>
            <a:endParaRPr kumimoji="1" lang="ja-JP" altLang="en-US"/>
          </a:p>
        </p:txBody>
      </p:sp>
      <p:sp>
        <p:nvSpPr>
          <p:cNvPr id="16" name="テキスト ボックス 15">
            <a:extLst>
              <a:ext uri="{FF2B5EF4-FFF2-40B4-BE49-F238E27FC236}">
                <a16:creationId xmlns:a16="http://schemas.microsoft.com/office/drawing/2014/main" id="{334DBB38-CF62-F07B-0110-91C4C37F2D85}"/>
              </a:ext>
            </a:extLst>
          </p:cNvPr>
          <p:cNvSpPr txBox="1"/>
          <p:nvPr/>
        </p:nvSpPr>
        <p:spPr>
          <a:xfrm>
            <a:off x="2271862" y="1951200"/>
            <a:ext cx="1107996" cy="369332"/>
          </a:xfrm>
          <a:prstGeom prst="rect">
            <a:avLst/>
          </a:prstGeom>
          <a:noFill/>
        </p:spPr>
        <p:txBody>
          <a:bodyPr wrap="none" rtlCol="0">
            <a:spAutoFit/>
          </a:bodyPr>
          <a:lstStyle/>
          <a:p>
            <a:r>
              <a:rPr kumimoji="1" lang="ja-JP" altLang="en-US"/>
              <a:t>げんいん</a:t>
            </a:r>
          </a:p>
        </p:txBody>
      </p:sp>
      <p:sp>
        <p:nvSpPr>
          <p:cNvPr id="17" name="テキスト ボックス 16">
            <a:extLst>
              <a:ext uri="{FF2B5EF4-FFF2-40B4-BE49-F238E27FC236}">
                <a16:creationId xmlns:a16="http://schemas.microsoft.com/office/drawing/2014/main" id="{AAEC2CA7-81C2-DF35-198B-A603C4C737B2}"/>
              </a:ext>
            </a:extLst>
          </p:cNvPr>
          <p:cNvSpPr txBox="1"/>
          <p:nvPr/>
        </p:nvSpPr>
        <p:spPr>
          <a:xfrm>
            <a:off x="8756860" y="1951200"/>
            <a:ext cx="646331" cy="369332"/>
          </a:xfrm>
          <a:prstGeom prst="rect">
            <a:avLst/>
          </a:prstGeom>
          <a:noFill/>
        </p:spPr>
        <p:txBody>
          <a:bodyPr wrap="none" rtlCol="0">
            <a:spAutoFit/>
          </a:bodyPr>
          <a:lstStyle/>
          <a:p>
            <a:r>
              <a:rPr kumimoji="1" lang="ja-JP" altLang="en-US"/>
              <a:t>おお</a:t>
            </a:r>
          </a:p>
        </p:txBody>
      </p:sp>
      <p:sp>
        <p:nvSpPr>
          <p:cNvPr id="5" name="角丸四角形 4">
            <a:extLst>
              <a:ext uri="{FF2B5EF4-FFF2-40B4-BE49-F238E27FC236}">
                <a16:creationId xmlns:a16="http://schemas.microsoft.com/office/drawing/2014/main" id="{A38A7389-2709-8B24-7876-11D14F9DB248}"/>
              </a:ext>
            </a:extLst>
          </p:cNvPr>
          <p:cNvSpPr/>
          <p:nvPr/>
        </p:nvSpPr>
        <p:spPr>
          <a:xfrm>
            <a:off x="6559805" y="6281026"/>
            <a:ext cx="5388427" cy="453353"/>
          </a:xfrm>
          <a:prstGeom prst="round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800" b="1"/>
              <a:t>だれもがなるかもしれない病気</a:t>
            </a:r>
            <a:endParaRPr kumimoji="1" lang="ja-JP" altLang="en-US" sz="2800" b="1"/>
          </a:p>
        </p:txBody>
      </p:sp>
      <p:sp>
        <p:nvSpPr>
          <p:cNvPr id="23" name="テキスト ボックス 22">
            <a:extLst>
              <a:ext uri="{FF2B5EF4-FFF2-40B4-BE49-F238E27FC236}">
                <a16:creationId xmlns:a16="http://schemas.microsoft.com/office/drawing/2014/main" id="{F0A29E09-2C24-10F3-06BA-47D388745D74}"/>
              </a:ext>
            </a:extLst>
          </p:cNvPr>
          <p:cNvSpPr txBox="1"/>
          <p:nvPr/>
        </p:nvSpPr>
        <p:spPr>
          <a:xfrm>
            <a:off x="10939629" y="6039523"/>
            <a:ext cx="902811" cy="307777"/>
          </a:xfrm>
          <a:prstGeom prst="rect">
            <a:avLst/>
          </a:prstGeom>
          <a:noFill/>
        </p:spPr>
        <p:txBody>
          <a:bodyPr wrap="none" rtlCol="0">
            <a:spAutoFit/>
          </a:bodyPr>
          <a:lstStyle/>
          <a:p>
            <a:r>
              <a:rPr kumimoji="1" lang="ja-JP" altLang="en-US" sz="1400"/>
              <a:t>びょうき</a:t>
            </a:r>
          </a:p>
        </p:txBody>
      </p:sp>
    </p:spTree>
    <p:extLst>
      <p:ext uri="{BB962C8B-B14F-4D97-AF65-F5344CB8AC3E}">
        <p14:creationId xmlns:p14="http://schemas.microsoft.com/office/powerpoint/2010/main" val="18880959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0C6E918-2AE8-606D-3173-EE5A6F1A445B}"/>
              </a:ext>
            </a:extLst>
          </p:cNvPr>
          <p:cNvPicPr>
            <a:picLocks noChangeAspect="1"/>
          </p:cNvPicPr>
          <p:nvPr/>
        </p:nvPicPr>
        <p:blipFill>
          <a:blip r:embed="rId3"/>
          <a:stretch>
            <a:fillRect/>
          </a:stretch>
        </p:blipFill>
        <p:spPr>
          <a:xfrm>
            <a:off x="417193" y="1143553"/>
            <a:ext cx="11357614" cy="5714447"/>
          </a:xfrm>
          <a:prstGeom prst="rect">
            <a:avLst/>
          </a:prstGeom>
        </p:spPr>
      </p:pic>
      <p:sp>
        <p:nvSpPr>
          <p:cNvPr id="3" name="テキスト ボックス 2">
            <a:extLst>
              <a:ext uri="{FF2B5EF4-FFF2-40B4-BE49-F238E27FC236}">
                <a16:creationId xmlns:a16="http://schemas.microsoft.com/office/drawing/2014/main" id="{642330FA-0DD9-BFAA-E1D0-19A4939AA466}"/>
              </a:ext>
            </a:extLst>
          </p:cNvPr>
          <p:cNvSpPr txBox="1"/>
          <p:nvPr/>
        </p:nvSpPr>
        <p:spPr>
          <a:xfrm>
            <a:off x="2412940" y="251790"/>
            <a:ext cx="7366119" cy="707886"/>
          </a:xfrm>
          <a:prstGeom prst="rect">
            <a:avLst/>
          </a:prstGeom>
          <a:noFill/>
        </p:spPr>
        <p:txBody>
          <a:bodyPr wrap="none" rtlCol="0">
            <a:spAutoFit/>
          </a:bodyPr>
          <a:lstStyle/>
          <a:p>
            <a:r>
              <a:rPr lang="ja-JP" altLang="en-US" sz="4000" b="1">
                <a:solidFill>
                  <a:schemeClr val="bg1"/>
                </a:solidFill>
              </a:rPr>
              <a:t>がんになりやすくなる生活習慣</a:t>
            </a:r>
            <a:endParaRPr lang="en-US" altLang="ja-JP" sz="4000" b="1" dirty="0">
              <a:solidFill>
                <a:schemeClr val="bg1"/>
              </a:solidFill>
            </a:endParaRPr>
          </a:p>
        </p:txBody>
      </p:sp>
      <p:sp>
        <p:nvSpPr>
          <p:cNvPr id="4" name="テキスト ボックス 3">
            <a:extLst>
              <a:ext uri="{FF2B5EF4-FFF2-40B4-BE49-F238E27FC236}">
                <a16:creationId xmlns:a16="http://schemas.microsoft.com/office/drawing/2014/main" id="{C270F906-1B91-D629-6BA7-041500A09E73}"/>
              </a:ext>
            </a:extLst>
          </p:cNvPr>
          <p:cNvSpPr txBox="1"/>
          <p:nvPr/>
        </p:nvSpPr>
        <p:spPr>
          <a:xfrm>
            <a:off x="7398328" y="-24814"/>
            <a:ext cx="2262158" cy="369332"/>
          </a:xfrm>
          <a:prstGeom prst="rect">
            <a:avLst/>
          </a:prstGeom>
          <a:noFill/>
        </p:spPr>
        <p:txBody>
          <a:bodyPr wrap="none" rtlCol="0">
            <a:spAutoFit/>
          </a:bodyPr>
          <a:lstStyle/>
          <a:p>
            <a:r>
              <a:rPr lang="ja-JP" altLang="en-US" b="1">
                <a:solidFill>
                  <a:schemeClr val="bg1"/>
                </a:solidFill>
              </a:rPr>
              <a:t>せいかつしゅうかん</a:t>
            </a:r>
            <a:endParaRPr kumimoji="1" lang="ja-JP" altLang="en-US" b="1">
              <a:solidFill>
                <a:schemeClr val="bg1"/>
              </a:solidFill>
            </a:endParaRPr>
          </a:p>
        </p:txBody>
      </p:sp>
    </p:spTree>
    <p:extLst>
      <p:ext uri="{BB962C8B-B14F-4D97-AF65-F5344CB8AC3E}">
        <p14:creationId xmlns:p14="http://schemas.microsoft.com/office/powerpoint/2010/main" val="39925495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FA5B7C2-C5AF-B1EE-8A2A-31F98400FD2B}"/>
              </a:ext>
            </a:extLst>
          </p:cNvPr>
          <p:cNvPicPr>
            <a:picLocks noChangeAspect="1"/>
          </p:cNvPicPr>
          <p:nvPr/>
        </p:nvPicPr>
        <p:blipFill>
          <a:blip r:embed="rId3"/>
          <a:stretch>
            <a:fillRect/>
          </a:stretch>
        </p:blipFill>
        <p:spPr>
          <a:xfrm>
            <a:off x="178904" y="1120211"/>
            <a:ext cx="11834191" cy="5737789"/>
          </a:xfrm>
          <a:prstGeom prst="rect">
            <a:avLst/>
          </a:prstGeom>
        </p:spPr>
      </p:pic>
      <p:sp>
        <p:nvSpPr>
          <p:cNvPr id="3" name="テキスト ボックス 2">
            <a:extLst>
              <a:ext uri="{FF2B5EF4-FFF2-40B4-BE49-F238E27FC236}">
                <a16:creationId xmlns:a16="http://schemas.microsoft.com/office/drawing/2014/main" id="{3F1D40A7-98B3-04CE-933A-A8691D66029D}"/>
              </a:ext>
            </a:extLst>
          </p:cNvPr>
          <p:cNvSpPr txBox="1"/>
          <p:nvPr/>
        </p:nvSpPr>
        <p:spPr>
          <a:xfrm>
            <a:off x="4977745" y="225286"/>
            <a:ext cx="2236510" cy="707886"/>
          </a:xfrm>
          <a:prstGeom prst="rect">
            <a:avLst/>
          </a:prstGeom>
          <a:noFill/>
        </p:spPr>
        <p:txBody>
          <a:bodyPr wrap="none" rtlCol="0">
            <a:spAutoFit/>
          </a:bodyPr>
          <a:lstStyle/>
          <a:p>
            <a:r>
              <a:rPr lang="ja-JP" altLang="en-US" sz="4000" b="1">
                <a:solidFill>
                  <a:schemeClr val="bg1"/>
                </a:solidFill>
              </a:rPr>
              <a:t>受動喫煙</a:t>
            </a:r>
            <a:endParaRPr lang="en-US" altLang="ja-JP" sz="4000" b="1" dirty="0">
              <a:solidFill>
                <a:schemeClr val="bg1"/>
              </a:solidFill>
            </a:endParaRPr>
          </a:p>
        </p:txBody>
      </p:sp>
      <p:sp>
        <p:nvSpPr>
          <p:cNvPr id="4" name="テキスト ボックス 3">
            <a:extLst>
              <a:ext uri="{FF2B5EF4-FFF2-40B4-BE49-F238E27FC236}">
                <a16:creationId xmlns:a16="http://schemas.microsoft.com/office/drawing/2014/main" id="{B144EACD-0ED1-EFB2-C7DA-F02D1AC363EF}"/>
              </a:ext>
            </a:extLst>
          </p:cNvPr>
          <p:cNvSpPr txBox="1"/>
          <p:nvPr/>
        </p:nvSpPr>
        <p:spPr>
          <a:xfrm>
            <a:off x="5080336" y="-9255"/>
            <a:ext cx="2031325" cy="369332"/>
          </a:xfrm>
          <a:prstGeom prst="rect">
            <a:avLst/>
          </a:prstGeom>
          <a:noFill/>
        </p:spPr>
        <p:txBody>
          <a:bodyPr wrap="none" rtlCol="0">
            <a:spAutoFit/>
          </a:bodyPr>
          <a:lstStyle/>
          <a:p>
            <a:r>
              <a:rPr kumimoji="1" lang="ja-JP" altLang="en-US" b="1">
                <a:solidFill>
                  <a:schemeClr val="bg1"/>
                </a:solidFill>
              </a:rPr>
              <a:t>じゅどうきつえん</a:t>
            </a:r>
          </a:p>
        </p:txBody>
      </p:sp>
    </p:spTree>
    <p:extLst>
      <p:ext uri="{BB962C8B-B14F-4D97-AF65-F5344CB8AC3E}">
        <p14:creationId xmlns:p14="http://schemas.microsoft.com/office/powerpoint/2010/main" val="105399736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5AF05F0-E3D2-D97D-3688-87B0FDC4E5BA}"/>
              </a:ext>
            </a:extLst>
          </p:cNvPr>
          <p:cNvPicPr>
            <a:picLocks noChangeAspect="1"/>
          </p:cNvPicPr>
          <p:nvPr/>
        </p:nvPicPr>
        <p:blipFill>
          <a:blip r:embed="rId3"/>
          <a:stretch>
            <a:fillRect/>
          </a:stretch>
        </p:blipFill>
        <p:spPr>
          <a:xfrm>
            <a:off x="765312" y="1087035"/>
            <a:ext cx="10472531" cy="5882582"/>
          </a:xfrm>
          <a:prstGeom prst="rect">
            <a:avLst/>
          </a:prstGeom>
        </p:spPr>
      </p:pic>
      <p:sp>
        <p:nvSpPr>
          <p:cNvPr id="4" name="テキスト ボックス 3">
            <a:extLst>
              <a:ext uri="{FF2B5EF4-FFF2-40B4-BE49-F238E27FC236}">
                <a16:creationId xmlns:a16="http://schemas.microsoft.com/office/drawing/2014/main" id="{B63A87B8-C16C-F82B-FBF3-9DEB5C65A32B}"/>
              </a:ext>
            </a:extLst>
          </p:cNvPr>
          <p:cNvSpPr txBox="1"/>
          <p:nvPr/>
        </p:nvSpPr>
        <p:spPr>
          <a:xfrm>
            <a:off x="2412940" y="251790"/>
            <a:ext cx="7366119" cy="707886"/>
          </a:xfrm>
          <a:prstGeom prst="rect">
            <a:avLst/>
          </a:prstGeom>
          <a:noFill/>
        </p:spPr>
        <p:txBody>
          <a:bodyPr wrap="none" rtlCol="0">
            <a:spAutoFit/>
          </a:bodyPr>
          <a:lstStyle/>
          <a:p>
            <a:r>
              <a:rPr lang="ja-JP" altLang="en-US" sz="4000" b="1">
                <a:solidFill>
                  <a:schemeClr val="bg1"/>
                </a:solidFill>
              </a:rPr>
              <a:t>がんになりやすくなる生活習慣</a:t>
            </a:r>
            <a:endParaRPr lang="en-US" altLang="ja-JP" sz="4000" b="1" dirty="0">
              <a:solidFill>
                <a:schemeClr val="bg1"/>
              </a:solidFill>
            </a:endParaRPr>
          </a:p>
        </p:txBody>
      </p:sp>
      <p:sp>
        <p:nvSpPr>
          <p:cNvPr id="3" name="テキスト ボックス 2">
            <a:extLst>
              <a:ext uri="{FF2B5EF4-FFF2-40B4-BE49-F238E27FC236}">
                <a16:creationId xmlns:a16="http://schemas.microsoft.com/office/drawing/2014/main" id="{AC7A505F-6588-6A41-C210-50B74F594EC4}"/>
              </a:ext>
            </a:extLst>
          </p:cNvPr>
          <p:cNvSpPr txBox="1"/>
          <p:nvPr/>
        </p:nvSpPr>
        <p:spPr>
          <a:xfrm>
            <a:off x="7398328" y="-24814"/>
            <a:ext cx="2262158" cy="369332"/>
          </a:xfrm>
          <a:prstGeom prst="rect">
            <a:avLst/>
          </a:prstGeom>
          <a:noFill/>
        </p:spPr>
        <p:txBody>
          <a:bodyPr wrap="none" rtlCol="0">
            <a:spAutoFit/>
          </a:bodyPr>
          <a:lstStyle/>
          <a:p>
            <a:r>
              <a:rPr lang="ja-JP" altLang="en-US" b="1">
                <a:solidFill>
                  <a:schemeClr val="bg1"/>
                </a:solidFill>
              </a:rPr>
              <a:t>せいかつしゅうかん</a:t>
            </a:r>
            <a:endParaRPr kumimoji="1" lang="ja-JP" altLang="en-US" b="1">
              <a:solidFill>
                <a:schemeClr val="bg1"/>
              </a:solidFill>
            </a:endParaRPr>
          </a:p>
        </p:txBody>
      </p:sp>
      <p:sp>
        <p:nvSpPr>
          <p:cNvPr id="5" name="テキスト ボックス 4">
            <a:extLst>
              <a:ext uri="{FF2B5EF4-FFF2-40B4-BE49-F238E27FC236}">
                <a16:creationId xmlns:a16="http://schemas.microsoft.com/office/drawing/2014/main" id="{4D965759-BC7C-A882-8603-F2849914C753}"/>
              </a:ext>
            </a:extLst>
          </p:cNvPr>
          <p:cNvSpPr txBox="1"/>
          <p:nvPr/>
        </p:nvSpPr>
        <p:spPr>
          <a:xfrm>
            <a:off x="3059083" y="1051614"/>
            <a:ext cx="646331" cy="369332"/>
          </a:xfrm>
          <a:prstGeom prst="rect">
            <a:avLst/>
          </a:prstGeom>
          <a:noFill/>
        </p:spPr>
        <p:txBody>
          <a:bodyPr wrap="none" rtlCol="0">
            <a:spAutoFit/>
          </a:bodyPr>
          <a:lstStyle/>
          <a:p>
            <a:r>
              <a:rPr kumimoji="1" lang="ja-JP" altLang="en-US"/>
              <a:t>さけ</a:t>
            </a:r>
          </a:p>
        </p:txBody>
      </p:sp>
      <p:sp>
        <p:nvSpPr>
          <p:cNvPr id="6" name="テキスト ボックス 5">
            <a:extLst>
              <a:ext uri="{FF2B5EF4-FFF2-40B4-BE49-F238E27FC236}">
                <a16:creationId xmlns:a16="http://schemas.microsoft.com/office/drawing/2014/main" id="{B82F820F-DE85-4BEF-38BA-BAA7372F03A1}"/>
              </a:ext>
            </a:extLst>
          </p:cNvPr>
          <p:cNvSpPr txBox="1"/>
          <p:nvPr/>
        </p:nvSpPr>
        <p:spPr>
          <a:xfrm>
            <a:off x="1878675" y="2959330"/>
            <a:ext cx="415498" cy="369332"/>
          </a:xfrm>
          <a:prstGeom prst="rect">
            <a:avLst/>
          </a:prstGeom>
          <a:noFill/>
        </p:spPr>
        <p:txBody>
          <a:bodyPr wrap="none" rtlCol="0">
            <a:spAutoFit/>
          </a:bodyPr>
          <a:lstStyle/>
          <a:p>
            <a:r>
              <a:rPr kumimoji="1" lang="ja-JP" altLang="en-US"/>
              <a:t>の</a:t>
            </a:r>
          </a:p>
        </p:txBody>
      </p:sp>
    </p:spTree>
    <p:extLst>
      <p:ext uri="{BB962C8B-B14F-4D97-AF65-F5344CB8AC3E}">
        <p14:creationId xmlns:p14="http://schemas.microsoft.com/office/powerpoint/2010/main" val="394601390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63A87B8-C16C-F82B-FBF3-9DEB5C65A32B}"/>
              </a:ext>
            </a:extLst>
          </p:cNvPr>
          <p:cNvSpPr txBox="1"/>
          <p:nvPr/>
        </p:nvSpPr>
        <p:spPr>
          <a:xfrm>
            <a:off x="3600920" y="201914"/>
            <a:ext cx="4801314" cy="707886"/>
          </a:xfrm>
          <a:prstGeom prst="rect">
            <a:avLst/>
          </a:prstGeom>
          <a:noFill/>
        </p:spPr>
        <p:txBody>
          <a:bodyPr wrap="none" rtlCol="0">
            <a:spAutoFit/>
          </a:bodyPr>
          <a:lstStyle/>
          <a:p>
            <a:r>
              <a:rPr lang="ja-JP" altLang="en-US" sz="4000" b="1">
                <a:solidFill>
                  <a:schemeClr val="bg1"/>
                </a:solidFill>
              </a:rPr>
              <a:t>がんと関係する感染</a:t>
            </a:r>
            <a:endParaRPr lang="en-US" altLang="ja-JP" sz="4000" b="1" dirty="0">
              <a:solidFill>
                <a:schemeClr val="bg1"/>
              </a:solidFill>
            </a:endParaRPr>
          </a:p>
        </p:txBody>
      </p:sp>
      <p:sp>
        <p:nvSpPr>
          <p:cNvPr id="7" name="テキスト ボックス 6">
            <a:extLst>
              <a:ext uri="{FF2B5EF4-FFF2-40B4-BE49-F238E27FC236}">
                <a16:creationId xmlns:a16="http://schemas.microsoft.com/office/drawing/2014/main" id="{F17801C0-9D39-4AFB-CF8B-88E7B58C8DA0}"/>
              </a:ext>
            </a:extLst>
          </p:cNvPr>
          <p:cNvSpPr txBox="1"/>
          <p:nvPr/>
        </p:nvSpPr>
        <p:spPr>
          <a:xfrm>
            <a:off x="5137266" y="-93134"/>
            <a:ext cx="1107996" cy="369332"/>
          </a:xfrm>
          <a:prstGeom prst="rect">
            <a:avLst/>
          </a:prstGeom>
          <a:noFill/>
        </p:spPr>
        <p:txBody>
          <a:bodyPr wrap="none" rtlCol="0">
            <a:spAutoFit/>
          </a:bodyPr>
          <a:lstStyle/>
          <a:p>
            <a:r>
              <a:rPr kumimoji="1" lang="ja-JP" altLang="en-US" b="1">
                <a:solidFill>
                  <a:schemeClr val="bg1"/>
                </a:solidFill>
              </a:rPr>
              <a:t>かんけい</a:t>
            </a:r>
          </a:p>
        </p:txBody>
      </p:sp>
      <p:sp>
        <p:nvSpPr>
          <p:cNvPr id="8" name="テキスト ボックス 7">
            <a:extLst>
              <a:ext uri="{FF2B5EF4-FFF2-40B4-BE49-F238E27FC236}">
                <a16:creationId xmlns:a16="http://schemas.microsoft.com/office/drawing/2014/main" id="{85B56596-F5AB-6CCC-C401-5D0752E818E2}"/>
              </a:ext>
            </a:extLst>
          </p:cNvPr>
          <p:cNvSpPr txBox="1"/>
          <p:nvPr/>
        </p:nvSpPr>
        <p:spPr>
          <a:xfrm>
            <a:off x="7227610" y="-93134"/>
            <a:ext cx="1107996" cy="369332"/>
          </a:xfrm>
          <a:prstGeom prst="rect">
            <a:avLst/>
          </a:prstGeom>
          <a:noFill/>
        </p:spPr>
        <p:txBody>
          <a:bodyPr wrap="none" rtlCol="0">
            <a:spAutoFit/>
          </a:bodyPr>
          <a:lstStyle/>
          <a:p>
            <a:r>
              <a:rPr kumimoji="1" lang="ja-JP" altLang="en-US" b="1">
                <a:solidFill>
                  <a:schemeClr val="bg1"/>
                </a:solidFill>
              </a:rPr>
              <a:t>かんせん</a:t>
            </a:r>
          </a:p>
        </p:txBody>
      </p:sp>
      <p:pic>
        <p:nvPicPr>
          <p:cNvPr id="12" name="Picture 2" descr="C:\Users\nakamura\Desktop\サタケさんイラストスライド化拡大-03.png">
            <a:extLst>
              <a:ext uri="{FF2B5EF4-FFF2-40B4-BE49-F238E27FC236}">
                <a16:creationId xmlns:a16="http://schemas.microsoft.com/office/drawing/2014/main" id="{281A68A6-AA52-3F23-8A91-829CBEFDA6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039927" y="714892"/>
            <a:ext cx="3360838" cy="5989544"/>
          </a:xfrm>
          <a:prstGeom prst="rect">
            <a:avLst/>
          </a:prstGeom>
          <a:noFill/>
          <a:extLst>
            <a:ext uri="{909E8E84-426E-40DD-AFC4-6F175D3DCCD1}">
              <a14:hiddenFill xmlns:a14="http://schemas.microsoft.com/office/drawing/2010/main">
                <a:solidFill>
                  <a:srgbClr val="FFFFFF"/>
                </a:solidFill>
              </a14:hiddenFill>
            </a:ext>
          </a:extLst>
        </p:spPr>
      </p:pic>
      <p:sp>
        <p:nvSpPr>
          <p:cNvPr id="14" name="角丸四角形吹き出し 13">
            <a:extLst>
              <a:ext uri="{FF2B5EF4-FFF2-40B4-BE49-F238E27FC236}">
                <a16:creationId xmlns:a16="http://schemas.microsoft.com/office/drawing/2014/main" id="{58DA9ACB-ECD9-1F86-0888-0B500B4D2712}"/>
              </a:ext>
            </a:extLst>
          </p:cNvPr>
          <p:cNvSpPr/>
          <p:nvPr/>
        </p:nvSpPr>
        <p:spPr>
          <a:xfrm>
            <a:off x="6671124" y="1728305"/>
            <a:ext cx="3694698" cy="974261"/>
          </a:xfrm>
          <a:prstGeom prst="wedgeRoundRectCallout">
            <a:avLst>
              <a:gd name="adj1" fmla="val -64448"/>
              <a:gd name="adj2" fmla="val 193247"/>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4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胃がん</a:t>
            </a:r>
            <a:endParaRPr lang="en-US" altLang="ja-JP" sz="40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角丸四角形吹き出し 14">
            <a:extLst>
              <a:ext uri="{FF2B5EF4-FFF2-40B4-BE49-F238E27FC236}">
                <a16:creationId xmlns:a16="http://schemas.microsoft.com/office/drawing/2014/main" id="{8BB6EA0D-AD69-B1C7-97D3-BB8BF10E5CF9}"/>
              </a:ext>
            </a:extLst>
          </p:cNvPr>
          <p:cNvSpPr/>
          <p:nvPr/>
        </p:nvSpPr>
        <p:spPr>
          <a:xfrm>
            <a:off x="7732212" y="4417675"/>
            <a:ext cx="2947574" cy="915225"/>
          </a:xfrm>
          <a:prstGeom prst="wedgeRoundRectCallout">
            <a:avLst>
              <a:gd name="adj1" fmla="val -124978"/>
              <a:gd name="adj2" fmla="val -68799"/>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entury Gothic" panose="020B0502020202020204"/>
                <a:ea typeface="Arial" pitchFamily="34" charset="0"/>
                <a:cs typeface="Arial" pitchFamily="34" charset="0"/>
                <a:sym typeface="Wingdings"/>
              </a:defRPr>
            </a:lvl9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4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肝臓がん</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6" name="グループ化 25">
            <a:extLst>
              <a:ext uri="{FF2B5EF4-FFF2-40B4-BE49-F238E27FC236}">
                <a16:creationId xmlns:a16="http://schemas.microsoft.com/office/drawing/2014/main" id="{AC2798AE-319C-1DCA-42A6-7DD0ECB14326}"/>
              </a:ext>
            </a:extLst>
          </p:cNvPr>
          <p:cNvGrpSpPr/>
          <p:nvPr/>
        </p:nvGrpSpPr>
        <p:grpSpPr>
          <a:xfrm>
            <a:off x="440618" y="2789100"/>
            <a:ext cx="3694698" cy="974262"/>
            <a:chOff x="5750291" y="3742057"/>
            <a:chExt cx="1545001" cy="528114"/>
          </a:xfrm>
        </p:grpSpPr>
        <p:sp>
          <p:nvSpPr>
            <p:cNvPr id="27" name="角丸四角形吹き出し 26">
              <a:extLst>
                <a:ext uri="{FF2B5EF4-FFF2-40B4-BE49-F238E27FC236}">
                  <a16:creationId xmlns:a16="http://schemas.microsoft.com/office/drawing/2014/main" id="{B9DDE6D2-B8FE-73F5-0C4D-89A7E5317BFF}"/>
                </a:ext>
              </a:extLst>
            </p:cNvPr>
            <p:cNvSpPr/>
            <p:nvPr/>
          </p:nvSpPr>
          <p:spPr>
            <a:xfrm>
              <a:off x="5750291" y="3742057"/>
              <a:ext cx="1545001" cy="528114"/>
            </a:xfrm>
            <a:prstGeom prst="wedgeRoundRectCallout">
              <a:avLst>
                <a:gd name="adj1" fmla="val 96816"/>
                <a:gd name="adj2" fmla="val 226119"/>
                <a:gd name="adj3" fmla="val 16667"/>
              </a:avLst>
            </a:prstGeom>
            <a:solidFill>
              <a:srgbClr val="E8D9FF"/>
            </a:solidFill>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tIns="72000" bIns="0" rtlCol="0" anchor="b"/>
            <a:lstStyle>
              <a:defPPr>
                <a:defRPr lang="ja-JP"/>
              </a:defPPr>
            </a:lstStyle>
            <a:p>
              <a:pPr marL="0" algn="ctr" defTabSz="914400">
                <a:buNone/>
                <a:defRPr kumimoji="1" sz="1800" b="0" i="0" normalizeH="0" noProof="0">
                  <a:uLnTx/>
                  <a:uFillTx/>
                  <a:latin typeface="Century Gothic" panose="020B0502020202020204"/>
                  <a:ea typeface="Arial" pitchFamily="34" charset="0"/>
                  <a:cs typeface="Arial" pitchFamily="34" charset="0"/>
                </a:defRPr>
              </a:pPr>
              <a:r>
                <a:rPr kumimoji="1" lang="ja-JP" altLang="en-US" sz="4000" b="1" i="0" normalizeH="0" noProof="0">
                  <a:solidFill>
                    <a:schemeClr val="tx1">
                      <a:lumMod val="75000"/>
                      <a:lumOff val="25000"/>
                    </a:schemeClr>
                  </a:solidFill>
                  <a:uLnTx/>
                  <a:uFillTx/>
                  <a:latin typeface="メイリオ" panose="020B0604030504040204" pitchFamily="50" charset="-128"/>
                  <a:ea typeface="メイリオ" panose="020B0604030504040204" pitchFamily="50" charset="-128"/>
                  <a:cs typeface="メイリオ" panose="020B0604030504040204" pitchFamily="50" charset="-128"/>
                </a:rPr>
                <a:t>子宮頸がん</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正方形/長方形 27">
              <a:extLst>
                <a:ext uri="{FF2B5EF4-FFF2-40B4-BE49-F238E27FC236}">
                  <a16:creationId xmlns:a16="http://schemas.microsoft.com/office/drawing/2014/main" id="{11CAFC80-BC0B-671D-06C7-3A042F127D8A}"/>
                </a:ext>
              </a:extLst>
            </p:cNvPr>
            <p:cNvSpPr/>
            <p:nvPr/>
          </p:nvSpPr>
          <p:spPr>
            <a:xfrm>
              <a:off x="6391112" y="3765859"/>
              <a:ext cx="265484" cy="208327"/>
            </a:xfrm>
            <a:prstGeom prst="rect">
              <a:avLst/>
            </a:prstGeom>
          </p:spPr>
          <p:txBody>
            <a:bodyPr wrap="none">
              <a:spAutoFit/>
            </a:bodyPr>
            <a:lstStyle>
              <a:defPPr>
                <a:defRPr lang="ja-JP"/>
              </a:defPPr>
            </a:lstStyle>
            <a:p>
              <a:pPr marL="0" algn="ctr" defTabSz="914400">
                <a:buNone/>
                <a:defRPr kumimoji="1" sz="1800" b="0" i="0" normalizeH="0" noProof="0">
                  <a:uLnTx/>
                  <a:uFillTx/>
                  <a:latin typeface="+mn-lt"/>
                  <a:ea typeface="+mn-ea"/>
                  <a:cs typeface="+mn-cs"/>
                </a:defRPr>
              </a:pPr>
              <a:r>
                <a:rPr kumimoji="1" lang="ja-JP" altLang="en-US" sz="1200" b="0" i="0" normalizeH="0" noProof="0" err="1">
                  <a:solidFill>
                    <a:schemeClr val="tx1">
                      <a:lumMod val="75000"/>
                      <a:lumOff val="25000"/>
                    </a:schemeClr>
                  </a:solidFill>
                  <a:uLnTx/>
                  <a:uFillTx/>
                  <a:latin typeface="HGP創英角ｺﾞｼｯｸUB" panose="020B0900000000000000" pitchFamily="50" charset="-128"/>
                  <a:ea typeface="HGP創英角ｺﾞｼｯｸUB" panose="020B0900000000000000" pitchFamily="50" charset="-128"/>
                  <a:cs typeface="メイリオ" panose="020B0604030504040204" pitchFamily="50" charset="-128"/>
                </a:rPr>
                <a:t>けい</a:t>
              </a:r>
              <a:endPar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cs typeface="メイリオ" panose="020B0604030504040204" pitchFamily="50" charset="-128"/>
              </a:endParaRPr>
            </a:p>
          </p:txBody>
        </p:sp>
      </p:grpSp>
      <p:sp>
        <p:nvSpPr>
          <p:cNvPr id="35" name="テキスト ボックス 34">
            <a:extLst>
              <a:ext uri="{FF2B5EF4-FFF2-40B4-BE49-F238E27FC236}">
                <a16:creationId xmlns:a16="http://schemas.microsoft.com/office/drawing/2014/main" id="{2BEF2952-C77C-8592-4AAF-2C7EAC206241}"/>
              </a:ext>
            </a:extLst>
          </p:cNvPr>
          <p:cNvSpPr txBox="1"/>
          <p:nvPr/>
        </p:nvSpPr>
        <p:spPr>
          <a:xfrm>
            <a:off x="7834616" y="1712496"/>
            <a:ext cx="338554" cy="276999"/>
          </a:xfrm>
          <a:prstGeom prst="rect">
            <a:avLst/>
          </a:prstGeom>
          <a:noFill/>
        </p:spPr>
        <p:txBody>
          <a:bodyPr wrap="none" rtlCol="0">
            <a:spAutoFit/>
          </a:bodyPr>
          <a:lstStyle/>
          <a:p>
            <a:r>
              <a:rPr kumimoji="1" lang="ja-JP" altLang="en-US" sz="1200" b="1"/>
              <a:t>い</a:t>
            </a:r>
          </a:p>
        </p:txBody>
      </p:sp>
      <p:sp>
        <p:nvSpPr>
          <p:cNvPr id="36" name="テキスト ボックス 35">
            <a:extLst>
              <a:ext uri="{FF2B5EF4-FFF2-40B4-BE49-F238E27FC236}">
                <a16:creationId xmlns:a16="http://schemas.microsoft.com/office/drawing/2014/main" id="{3B9D1BF6-66F4-616C-3F18-E06F08CB892B}"/>
              </a:ext>
            </a:extLst>
          </p:cNvPr>
          <p:cNvSpPr txBox="1"/>
          <p:nvPr/>
        </p:nvSpPr>
        <p:spPr>
          <a:xfrm>
            <a:off x="8173170" y="4376974"/>
            <a:ext cx="800219" cy="276999"/>
          </a:xfrm>
          <a:prstGeom prst="rect">
            <a:avLst/>
          </a:prstGeom>
          <a:noFill/>
        </p:spPr>
        <p:txBody>
          <a:bodyPr wrap="none" rtlCol="0">
            <a:spAutoFit/>
          </a:bodyPr>
          <a:lstStyle/>
          <a:p>
            <a:r>
              <a:rPr kumimoji="1" lang="ja-JP" altLang="en-US" sz="1200" b="1"/>
              <a:t>かんぞう</a:t>
            </a:r>
          </a:p>
        </p:txBody>
      </p:sp>
      <p:sp>
        <p:nvSpPr>
          <p:cNvPr id="43" name="角丸四角形 42">
            <a:extLst>
              <a:ext uri="{FF2B5EF4-FFF2-40B4-BE49-F238E27FC236}">
                <a16:creationId xmlns:a16="http://schemas.microsoft.com/office/drawing/2014/main" id="{57CE3F1A-6A71-438E-8450-91840F899EBD}"/>
              </a:ext>
            </a:extLst>
          </p:cNvPr>
          <p:cNvSpPr/>
          <p:nvPr/>
        </p:nvSpPr>
        <p:spPr>
          <a:xfrm>
            <a:off x="9806609" y="2440325"/>
            <a:ext cx="1696278" cy="684602"/>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b="1"/>
              <a:t>ピロリ菌</a:t>
            </a:r>
          </a:p>
        </p:txBody>
      </p:sp>
      <p:sp>
        <p:nvSpPr>
          <p:cNvPr id="44" name="角丸四角形 43">
            <a:extLst>
              <a:ext uri="{FF2B5EF4-FFF2-40B4-BE49-F238E27FC236}">
                <a16:creationId xmlns:a16="http://schemas.microsoft.com/office/drawing/2014/main" id="{02387851-23E7-0097-29CE-922AA651E05A}"/>
              </a:ext>
            </a:extLst>
          </p:cNvPr>
          <p:cNvSpPr/>
          <p:nvPr/>
        </p:nvSpPr>
        <p:spPr>
          <a:xfrm>
            <a:off x="9620345" y="5163646"/>
            <a:ext cx="2118882" cy="684602"/>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b="1"/>
              <a:t>肝炎ウィルス</a:t>
            </a:r>
            <a:endParaRPr kumimoji="1" lang="en-US" altLang="ja-JP" sz="2400" b="1" dirty="0"/>
          </a:p>
        </p:txBody>
      </p:sp>
      <p:sp>
        <p:nvSpPr>
          <p:cNvPr id="45" name="角丸四角形 44">
            <a:extLst>
              <a:ext uri="{FF2B5EF4-FFF2-40B4-BE49-F238E27FC236}">
                <a16:creationId xmlns:a16="http://schemas.microsoft.com/office/drawing/2014/main" id="{6CD23EAF-E76B-A85B-E382-3531185A01C4}"/>
              </a:ext>
            </a:extLst>
          </p:cNvPr>
          <p:cNvSpPr/>
          <p:nvPr/>
        </p:nvSpPr>
        <p:spPr>
          <a:xfrm>
            <a:off x="176011" y="2202368"/>
            <a:ext cx="3694698" cy="684602"/>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b="1"/>
              <a:t>ヒトパピローマウィルス</a:t>
            </a:r>
            <a:endParaRPr kumimoji="1" lang="ja-JP" altLang="en-US" sz="2400" b="1"/>
          </a:p>
        </p:txBody>
      </p:sp>
      <p:sp>
        <p:nvSpPr>
          <p:cNvPr id="46" name="テキスト ボックス 45">
            <a:extLst>
              <a:ext uri="{FF2B5EF4-FFF2-40B4-BE49-F238E27FC236}">
                <a16:creationId xmlns:a16="http://schemas.microsoft.com/office/drawing/2014/main" id="{36B56C5A-1C31-B267-C69C-303903BE24A0}"/>
              </a:ext>
            </a:extLst>
          </p:cNvPr>
          <p:cNvSpPr txBox="1"/>
          <p:nvPr/>
        </p:nvSpPr>
        <p:spPr>
          <a:xfrm>
            <a:off x="10867806" y="2414413"/>
            <a:ext cx="492443" cy="276999"/>
          </a:xfrm>
          <a:prstGeom prst="rect">
            <a:avLst/>
          </a:prstGeom>
          <a:noFill/>
        </p:spPr>
        <p:txBody>
          <a:bodyPr wrap="none" rtlCol="0">
            <a:spAutoFit/>
          </a:bodyPr>
          <a:lstStyle/>
          <a:p>
            <a:r>
              <a:rPr kumimoji="1" lang="ja-JP" altLang="en-US" sz="1200"/>
              <a:t>きん</a:t>
            </a:r>
          </a:p>
        </p:txBody>
      </p:sp>
      <p:sp>
        <p:nvSpPr>
          <p:cNvPr id="47" name="テキスト ボックス 46">
            <a:extLst>
              <a:ext uri="{FF2B5EF4-FFF2-40B4-BE49-F238E27FC236}">
                <a16:creationId xmlns:a16="http://schemas.microsoft.com/office/drawing/2014/main" id="{1DD7EF52-6AD4-29FD-B8E6-CCB987EE2FF4}"/>
              </a:ext>
            </a:extLst>
          </p:cNvPr>
          <p:cNvSpPr txBox="1"/>
          <p:nvPr/>
        </p:nvSpPr>
        <p:spPr>
          <a:xfrm>
            <a:off x="9626264" y="5142592"/>
            <a:ext cx="800219" cy="276999"/>
          </a:xfrm>
          <a:prstGeom prst="rect">
            <a:avLst/>
          </a:prstGeom>
          <a:noFill/>
        </p:spPr>
        <p:txBody>
          <a:bodyPr wrap="none" rtlCol="0">
            <a:spAutoFit/>
          </a:bodyPr>
          <a:lstStyle/>
          <a:p>
            <a:r>
              <a:rPr lang="ja-JP" altLang="en-US" sz="1200"/>
              <a:t>かんえん</a:t>
            </a:r>
            <a:endParaRPr kumimoji="1" lang="ja-JP" altLang="en-US" sz="1200"/>
          </a:p>
        </p:txBody>
      </p:sp>
      <p:pic>
        <p:nvPicPr>
          <p:cNvPr id="2" name="Picture 2">
            <a:extLst>
              <a:ext uri="{FF2B5EF4-FFF2-40B4-BE49-F238E27FC236}">
                <a16:creationId xmlns:a16="http://schemas.microsoft.com/office/drawing/2014/main" id="{6D43F89A-F778-C4A9-D75B-0C6C3B0558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618" y="3871756"/>
            <a:ext cx="3206756" cy="2986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5334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1A155-A1F6-99CE-7B09-1AD0936D4641}"/>
              </a:ext>
            </a:extLst>
          </p:cNvPr>
          <p:cNvSpPr>
            <a:spLocks noGrp="1"/>
          </p:cNvSpPr>
          <p:nvPr>
            <p:ph type="title"/>
          </p:nvPr>
        </p:nvSpPr>
        <p:spPr/>
        <p:txBody>
          <a:bodyPr>
            <a:normAutofit/>
          </a:bodyPr>
          <a:lstStyle/>
          <a:p>
            <a:pPr algn="ctr"/>
            <a:r>
              <a:rPr lang="ja-JP" altLang="en-US" sz="6600" b="1"/>
              <a:t>クイズ！</a:t>
            </a:r>
            <a:endParaRPr kumimoji="1" lang="ja-JP" altLang="en-US" sz="6600" b="1"/>
          </a:p>
        </p:txBody>
      </p:sp>
    </p:spTree>
    <p:extLst>
      <p:ext uri="{BB962C8B-B14F-4D97-AF65-F5344CB8AC3E}">
        <p14:creationId xmlns:p14="http://schemas.microsoft.com/office/powerpoint/2010/main" val="2908081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07DFC-1480-F4A4-A2E9-A13643F93B65}"/>
              </a:ext>
            </a:extLst>
          </p:cNvPr>
          <p:cNvSpPr>
            <a:spLocks noGrp="1"/>
          </p:cNvSpPr>
          <p:nvPr>
            <p:ph type="title"/>
          </p:nvPr>
        </p:nvSpPr>
        <p:spPr>
          <a:xfrm>
            <a:off x="200026" y="350837"/>
            <a:ext cx="11787188" cy="1325563"/>
          </a:xfrm>
        </p:spPr>
        <p:txBody>
          <a:bodyPr/>
          <a:lstStyle/>
          <a:p>
            <a:r>
              <a:rPr lang="en-US" altLang="ja-JP" b="1" dirty="0"/>
              <a:t>Q. </a:t>
            </a:r>
            <a:r>
              <a:rPr lang="ja-JP" altLang="en-US" sz="4000" b="1"/>
              <a:t>がんを早期発見できる可能性があるのはどれ？</a:t>
            </a:r>
            <a:endParaRPr kumimoji="1" lang="ja-JP" altLang="en-US" sz="4000" b="1"/>
          </a:p>
        </p:txBody>
      </p:sp>
      <p:sp>
        <p:nvSpPr>
          <p:cNvPr id="3" name="テキスト ボックス 2">
            <a:extLst>
              <a:ext uri="{FF2B5EF4-FFF2-40B4-BE49-F238E27FC236}">
                <a16:creationId xmlns:a16="http://schemas.microsoft.com/office/drawing/2014/main" id="{683DBC46-B89B-E99D-F4E8-D69B78512386}"/>
              </a:ext>
            </a:extLst>
          </p:cNvPr>
          <p:cNvSpPr txBox="1"/>
          <p:nvPr/>
        </p:nvSpPr>
        <p:spPr>
          <a:xfrm>
            <a:off x="1665685" y="1648153"/>
            <a:ext cx="9201151" cy="4401205"/>
          </a:xfrm>
          <a:prstGeom prst="rect">
            <a:avLst/>
          </a:prstGeom>
          <a:noFill/>
        </p:spPr>
        <p:txBody>
          <a:bodyPr wrap="square" rtlCol="0">
            <a:spAutoFit/>
          </a:bodyPr>
          <a:lstStyle/>
          <a:p>
            <a:pPr marL="342900" indent="-342900">
              <a:buFont typeface="+mj-lt"/>
              <a:buAutoNum type="alphaUcParenR"/>
            </a:pPr>
            <a:r>
              <a:rPr kumimoji="1" lang="ja-JP" altLang="en-US" sz="4000"/>
              <a:t>からだが痛くなればわかる</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血圧でわかる</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目を見ればわかる</a:t>
            </a:r>
            <a:endParaRPr kumimoji="1" lang="en-US" altLang="ja-JP" sz="4000" dirty="0"/>
          </a:p>
          <a:p>
            <a:pPr marL="342900" indent="-342900">
              <a:buFont typeface="+mj-lt"/>
              <a:buAutoNum type="alphaUcParenR"/>
            </a:pPr>
            <a:endParaRPr kumimoji="1" lang="en-US" altLang="ja-JP" sz="4000" dirty="0"/>
          </a:p>
          <a:p>
            <a:pPr marL="342900" indent="-342900">
              <a:buFont typeface="+mj-lt"/>
              <a:buAutoNum type="alphaUcParenR"/>
            </a:pPr>
            <a:r>
              <a:rPr kumimoji="1" lang="ja-JP" altLang="en-US" sz="4000"/>
              <a:t>がん検診でわかる</a:t>
            </a:r>
          </a:p>
        </p:txBody>
      </p:sp>
      <p:sp>
        <p:nvSpPr>
          <p:cNvPr id="5" name="テキスト ボックス 4">
            <a:extLst>
              <a:ext uri="{FF2B5EF4-FFF2-40B4-BE49-F238E27FC236}">
                <a16:creationId xmlns:a16="http://schemas.microsoft.com/office/drawing/2014/main" id="{042B40B8-94EE-0EA2-9282-327A12C56148}"/>
              </a:ext>
            </a:extLst>
          </p:cNvPr>
          <p:cNvSpPr txBox="1"/>
          <p:nvPr/>
        </p:nvSpPr>
        <p:spPr>
          <a:xfrm>
            <a:off x="3003947" y="3244334"/>
            <a:ext cx="6122194" cy="369332"/>
          </a:xfrm>
          <a:prstGeom prst="rect">
            <a:avLst/>
          </a:prstGeom>
          <a:noFill/>
        </p:spPr>
        <p:txBody>
          <a:bodyPr wrap="square">
            <a:spAutoFit/>
          </a:bodyPr>
          <a:lstStyle/>
          <a:p>
            <a:r>
              <a:rPr lang="ja-JP" altLang="en-US" b="0" i="0" u="none" strike="noStrike">
                <a:solidFill>
                  <a:srgbClr val="000000"/>
                </a:solidFill>
                <a:effectLst/>
                <a:latin typeface="-webkit-standard"/>
              </a:rPr>
              <a:t> </a:t>
            </a:r>
            <a:endParaRPr lang="ja-JP" altLang="en-US"/>
          </a:p>
        </p:txBody>
      </p:sp>
      <p:sp>
        <p:nvSpPr>
          <p:cNvPr id="7" name="円/楕円 6">
            <a:extLst>
              <a:ext uri="{FF2B5EF4-FFF2-40B4-BE49-F238E27FC236}">
                <a16:creationId xmlns:a16="http://schemas.microsoft.com/office/drawing/2014/main" id="{DD462EFC-A6E4-E833-9257-23895842CF78}"/>
              </a:ext>
            </a:extLst>
          </p:cNvPr>
          <p:cNvSpPr/>
          <p:nvPr/>
        </p:nvSpPr>
        <p:spPr>
          <a:xfrm>
            <a:off x="7118150" y="1960959"/>
            <a:ext cx="4015981" cy="38038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00"/>
          </a:p>
        </p:txBody>
      </p:sp>
      <p:pic>
        <p:nvPicPr>
          <p:cNvPr id="13" name="グラフィックス 12" descr="砂時計: 終了 単色塗りつぶし">
            <a:extLst>
              <a:ext uri="{FF2B5EF4-FFF2-40B4-BE49-F238E27FC236}">
                <a16:creationId xmlns:a16="http://schemas.microsoft.com/office/drawing/2014/main" id="{FD0AFCA8-32FA-B18F-780D-C1A7CA2A15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0340" y="2316419"/>
            <a:ext cx="3177988" cy="3177988"/>
          </a:xfrm>
          <a:prstGeom prst="rect">
            <a:avLst/>
          </a:prstGeom>
        </p:spPr>
      </p:pic>
      <p:sp>
        <p:nvSpPr>
          <p:cNvPr id="14" name="ドーナツ 13">
            <a:extLst>
              <a:ext uri="{FF2B5EF4-FFF2-40B4-BE49-F238E27FC236}">
                <a16:creationId xmlns:a16="http://schemas.microsoft.com/office/drawing/2014/main" id="{2E10C948-FC31-63A5-CF3C-ED303BB4442C}"/>
              </a:ext>
            </a:extLst>
          </p:cNvPr>
          <p:cNvSpPr/>
          <p:nvPr/>
        </p:nvSpPr>
        <p:spPr>
          <a:xfrm>
            <a:off x="1319214" y="5133319"/>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 name="テキスト ボックス 3">
            <a:extLst>
              <a:ext uri="{FF2B5EF4-FFF2-40B4-BE49-F238E27FC236}">
                <a16:creationId xmlns:a16="http://schemas.microsoft.com/office/drawing/2014/main" id="{3416B916-328A-5AD9-C8BC-88989204215B}"/>
              </a:ext>
            </a:extLst>
          </p:cNvPr>
          <p:cNvSpPr txBox="1"/>
          <p:nvPr/>
        </p:nvSpPr>
        <p:spPr>
          <a:xfrm>
            <a:off x="2547939" y="373049"/>
            <a:ext cx="1800493" cy="369332"/>
          </a:xfrm>
          <a:prstGeom prst="rect">
            <a:avLst/>
          </a:prstGeom>
          <a:noFill/>
        </p:spPr>
        <p:txBody>
          <a:bodyPr wrap="none" rtlCol="0">
            <a:spAutoFit/>
          </a:bodyPr>
          <a:lstStyle/>
          <a:p>
            <a:r>
              <a:rPr kumimoji="1" lang="ja-JP" altLang="en-US"/>
              <a:t>そうきはっけん</a:t>
            </a:r>
          </a:p>
        </p:txBody>
      </p:sp>
      <p:sp>
        <p:nvSpPr>
          <p:cNvPr id="6" name="テキスト ボックス 5">
            <a:extLst>
              <a:ext uri="{FF2B5EF4-FFF2-40B4-BE49-F238E27FC236}">
                <a16:creationId xmlns:a16="http://schemas.microsoft.com/office/drawing/2014/main" id="{916E7FD8-7607-65A3-E996-CD8250ABFBA3}"/>
              </a:ext>
            </a:extLst>
          </p:cNvPr>
          <p:cNvSpPr txBox="1"/>
          <p:nvPr/>
        </p:nvSpPr>
        <p:spPr>
          <a:xfrm>
            <a:off x="6266260" y="373049"/>
            <a:ext cx="1338828" cy="369332"/>
          </a:xfrm>
          <a:prstGeom prst="rect">
            <a:avLst/>
          </a:prstGeom>
          <a:noFill/>
        </p:spPr>
        <p:txBody>
          <a:bodyPr wrap="none" rtlCol="0">
            <a:spAutoFit/>
          </a:bodyPr>
          <a:lstStyle/>
          <a:p>
            <a:r>
              <a:rPr kumimoji="1" lang="ja-JP" altLang="en-US"/>
              <a:t>かのうせい</a:t>
            </a:r>
          </a:p>
        </p:txBody>
      </p:sp>
      <p:sp>
        <p:nvSpPr>
          <p:cNvPr id="8" name="テキスト ボックス 7">
            <a:extLst>
              <a:ext uri="{FF2B5EF4-FFF2-40B4-BE49-F238E27FC236}">
                <a16:creationId xmlns:a16="http://schemas.microsoft.com/office/drawing/2014/main" id="{AA5AD7C5-FFB4-47B8-9715-F08BD4C2E624}"/>
              </a:ext>
            </a:extLst>
          </p:cNvPr>
          <p:cNvSpPr txBox="1"/>
          <p:nvPr/>
        </p:nvSpPr>
        <p:spPr>
          <a:xfrm>
            <a:off x="2226365" y="2628991"/>
            <a:ext cx="1107996" cy="369332"/>
          </a:xfrm>
          <a:prstGeom prst="rect">
            <a:avLst/>
          </a:prstGeom>
          <a:noFill/>
        </p:spPr>
        <p:txBody>
          <a:bodyPr wrap="none" rtlCol="0">
            <a:spAutoFit/>
          </a:bodyPr>
          <a:lstStyle/>
          <a:p>
            <a:r>
              <a:rPr kumimoji="1" lang="ja-JP" altLang="en-US"/>
              <a:t>けつあつ</a:t>
            </a:r>
          </a:p>
        </p:txBody>
      </p:sp>
      <p:sp>
        <p:nvSpPr>
          <p:cNvPr id="10" name="テキスト ボックス 9">
            <a:extLst>
              <a:ext uri="{FF2B5EF4-FFF2-40B4-BE49-F238E27FC236}">
                <a16:creationId xmlns:a16="http://schemas.microsoft.com/office/drawing/2014/main" id="{D621E6F0-ED04-0FD7-4B5D-0721ECF0C8B0}"/>
              </a:ext>
            </a:extLst>
          </p:cNvPr>
          <p:cNvSpPr txBox="1"/>
          <p:nvPr/>
        </p:nvSpPr>
        <p:spPr>
          <a:xfrm>
            <a:off x="4214191" y="1463487"/>
            <a:ext cx="646331" cy="369332"/>
          </a:xfrm>
          <a:prstGeom prst="rect">
            <a:avLst/>
          </a:prstGeom>
          <a:noFill/>
        </p:spPr>
        <p:txBody>
          <a:bodyPr wrap="none" rtlCol="0">
            <a:spAutoFit/>
          </a:bodyPr>
          <a:lstStyle/>
          <a:p>
            <a:r>
              <a:rPr kumimoji="1" lang="ja-JP" altLang="en-US"/>
              <a:t>いた</a:t>
            </a:r>
          </a:p>
        </p:txBody>
      </p:sp>
      <p:sp>
        <p:nvSpPr>
          <p:cNvPr id="11" name="テキスト ボックス 10">
            <a:extLst>
              <a:ext uri="{FF2B5EF4-FFF2-40B4-BE49-F238E27FC236}">
                <a16:creationId xmlns:a16="http://schemas.microsoft.com/office/drawing/2014/main" id="{C3412818-5937-A304-330F-A290FD8CE723}"/>
              </a:ext>
            </a:extLst>
          </p:cNvPr>
          <p:cNvSpPr txBox="1"/>
          <p:nvPr/>
        </p:nvSpPr>
        <p:spPr>
          <a:xfrm>
            <a:off x="3283922" y="5087828"/>
            <a:ext cx="1107996" cy="369332"/>
          </a:xfrm>
          <a:prstGeom prst="rect">
            <a:avLst/>
          </a:prstGeom>
          <a:noFill/>
        </p:spPr>
        <p:txBody>
          <a:bodyPr wrap="none" rtlCol="0">
            <a:spAutoFit/>
          </a:bodyPr>
          <a:lstStyle/>
          <a:p>
            <a:r>
              <a:rPr kumimoji="1" lang="ja-JP" altLang="en-US"/>
              <a:t>けんしん</a:t>
            </a:r>
          </a:p>
        </p:txBody>
      </p:sp>
    </p:spTree>
    <p:extLst>
      <p:ext uri="{BB962C8B-B14F-4D97-AF65-F5344CB8AC3E}">
        <p14:creationId xmlns:p14="http://schemas.microsoft.com/office/powerpoint/2010/main" val="128884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repeatCount="0" fill="hold" grpId="0" nodeType="clickEffect">
                                  <p:stCondLst>
                                    <p:cond delay="0"/>
                                  </p:stCondLst>
                                  <p:childTnLst>
                                    <p:animEffect transition="out" filter="wheel(1)">
                                      <p:cBhvr>
                                        <p:cTn id="6" dur="5000"/>
                                        <p:tgtEl>
                                          <p:spTgt spid="7"/>
                                        </p:tgtEl>
                                      </p:cBhvr>
                                    </p:animEffect>
                                    <p:set>
                                      <p:cBhvr>
                                        <p:cTn id="7" dur="1" fill="hold">
                                          <p:stCondLst>
                                            <p:cond delay="4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07DFC-1480-F4A4-A2E9-A13643F93B65}"/>
              </a:ext>
            </a:extLst>
          </p:cNvPr>
          <p:cNvSpPr>
            <a:spLocks noGrp="1"/>
          </p:cNvSpPr>
          <p:nvPr>
            <p:ph type="title"/>
          </p:nvPr>
        </p:nvSpPr>
        <p:spPr>
          <a:xfrm>
            <a:off x="955383" y="250213"/>
            <a:ext cx="10132818" cy="1325563"/>
          </a:xfrm>
        </p:spPr>
        <p:txBody>
          <a:bodyPr>
            <a:normAutofit/>
          </a:bodyPr>
          <a:lstStyle/>
          <a:p>
            <a:r>
              <a:rPr lang="en-US" altLang="ja-JP" sz="3600" b="1" dirty="0"/>
              <a:t>Q. </a:t>
            </a:r>
            <a:r>
              <a:rPr lang="ja-JP" altLang="en-US" sz="3600" b="1"/>
              <a:t>がん検診で早期発見されて治療を受けると、</a:t>
            </a:r>
            <a:br>
              <a:rPr lang="en-US" altLang="ja-JP" sz="3600" b="1" dirty="0"/>
            </a:br>
            <a:r>
              <a:rPr lang="en-US" altLang="ja-JP" sz="3600" b="1" dirty="0"/>
              <a:t>    </a:t>
            </a:r>
            <a:r>
              <a:rPr lang="ja-JP" altLang="en-US" sz="3600" b="1"/>
              <a:t>どれくらいの人が長生きできる？</a:t>
            </a:r>
            <a:endParaRPr kumimoji="1" lang="ja-JP" altLang="en-US" sz="3600" b="1"/>
          </a:p>
        </p:txBody>
      </p:sp>
      <p:sp>
        <p:nvSpPr>
          <p:cNvPr id="3" name="テキスト ボックス 2">
            <a:extLst>
              <a:ext uri="{FF2B5EF4-FFF2-40B4-BE49-F238E27FC236}">
                <a16:creationId xmlns:a16="http://schemas.microsoft.com/office/drawing/2014/main" id="{683DBC46-B89B-E99D-F4E8-D69B78512386}"/>
              </a:ext>
            </a:extLst>
          </p:cNvPr>
          <p:cNvSpPr txBox="1"/>
          <p:nvPr/>
        </p:nvSpPr>
        <p:spPr>
          <a:xfrm>
            <a:off x="591413" y="1832598"/>
            <a:ext cx="9201151" cy="4401205"/>
          </a:xfrm>
          <a:prstGeom prst="rect">
            <a:avLst/>
          </a:prstGeom>
          <a:noFill/>
        </p:spPr>
        <p:txBody>
          <a:bodyPr wrap="square" rtlCol="0">
            <a:spAutoFit/>
          </a:bodyPr>
          <a:lstStyle/>
          <a:p>
            <a:pPr marL="742950" indent="-742950">
              <a:buFont typeface="+mj-lt"/>
              <a:buAutoNum type="alphaUcParenR"/>
            </a:pPr>
            <a:r>
              <a:rPr kumimoji="1" lang="ja-JP" altLang="en-US" sz="4000"/>
              <a:t>約</a:t>
            </a:r>
            <a:r>
              <a:rPr kumimoji="1" lang="en-US" altLang="ja-JP" sz="4000" dirty="0"/>
              <a:t>1</a:t>
            </a:r>
            <a:r>
              <a:rPr kumimoji="1" lang="ja-JP" altLang="en-US" sz="4000"/>
              <a:t>割</a:t>
            </a:r>
            <a:endParaRPr kumimoji="1" lang="en-US" altLang="ja-JP" sz="4000" dirty="0"/>
          </a:p>
          <a:p>
            <a:pPr marL="742950" indent="-742950">
              <a:buFont typeface="+mj-lt"/>
              <a:buAutoNum type="alphaUcParenR"/>
            </a:pPr>
            <a:endParaRPr kumimoji="1" lang="en-US" altLang="ja-JP" sz="4000" dirty="0"/>
          </a:p>
          <a:p>
            <a:pPr marL="742950" indent="-742950">
              <a:buFont typeface="+mj-lt"/>
              <a:buAutoNum type="alphaUcParenR"/>
            </a:pPr>
            <a:r>
              <a:rPr kumimoji="1" lang="ja-JP" altLang="en-US" sz="4000"/>
              <a:t>約</a:t>
            </a:r>
            <a:r>
              <a:rPr kumimoji="1" lang="en-US" altLang="ja-JP" sz="4000" dirty="0"/>
              <a:t>5</a:t>
            </a:r>
            <a:r>
              <a:rPr kumimoji="1" lang="ja-JP" altLang="en-US" sz="4000"/>
              <a:t>割</a:t>
            </a:r>
            <a:endParaRPr kumimoji="1" lang="en-US" altLang="ja-JP" sz="4000" dirty="0"/>
          </a:p>
          <a:p>
            <a:pPr marL="742950" indent="-742950">
              <a:buFont typeface="+mj-lt"/>
              <a:buAutoNum type="alphaUcParenR"/>
            </a:pPr>
            <a:endParaRPr kumimoji="1" lang="en-US" altLang="ja-JP" sz="4000" dirty="0"/>
          </a:p>
          <a:p>
            <a:pPr marL="742950" indent="-742950">
              <a:buFont typeface="+mj-lt"/>
              <a:buAutoNum type="alphaUcParenR"/>
            </a:pPr>
            <a:r>
              <a:rPr kumimoji="1" lang="ja-JP" altLang="en-US" sz="4000"/>
              <a:t>約</a:t>
            </a:r>
            <a:r>
              <a:rPr kumimoji="1" lang="en-US" altLang="ja-JP" sz="4000" dirty="0"/>
              <a:t>7</a:t>
            </a:r>
            <a:r>
              <a:rPr kumimoji="1" lang="ja-JP" altLang="en-US" sz="4000"/>
              <a:t>割</a:t>
            </a:r>
            <a:endParaRPr kumimoji="1" lang="en-US" altLang="ja-JP" sz="4000" dirty="0"/>
          </a:p>
          <a:p>
            <a:pPr marL="742950" indent="-742950">
              <a:buFont typeface="+mj-lt"/>
              <a:buAutoNum type="alphaUcParenR"/>
            </a:pPr>
            <a:endParaRPr kumimoji="1" lang="en-US" altLang="ja-JP" sz="4000" dirty="0"/>
          </a:p>
          <a:p>
            <a:pPr marL="742950" indent="-742950">
              <a:buFont typeface="+mj-lt"/>
              <a:buAutoNum type="alphaUcParenR"/>
            </a:pPr>
            <a:r>
              <a:rPr kumimoji="1" lang="ja-JP" altLang="en-US" sz="4000"/>
              <a:t>約</a:t>
            </a:r>
            <a:r>
              <a:rPr kumimoji="1" lang="en-US" altLang="ja-JP" sz="4000" dirty="0"/>
              <a:t>9</a:t>
            </a:r>
            <a:r>
              <a:rPr kumimoji="1" lang="ja-JP" altLang="en-US" sz="4000"/>
              <a:t>割</a:t>
            </a:r>
          </a:p>
        </p:txBody>
      </p:sp>
      <p:sp>
        <p:nvSpPr>
          <p:cNvPr id="5" name="テキスト ボックス 4">
            <a:extLst>
              <a:ext uri="{FF2B5EF4-FFF2-40B4-BE49-F238E27FC236}">
                <a16:creationId xmlns:a16="http://schemas.microsoft.com/office/drawing/2014/main" id="{042B40B8-94EE-0EA2-9282-327A12C56148}"/>
              </a:ext>
            </a:extLst>
          </p:cNvPr>
          <p:cNvSpPr txBox="1"/>
          <p:nvPr/>
        </p:nvSpPr>
        <p:spPr>
          <a:xfrm>
            <a:off x="3003947" y="3370462"/>
            <a:ext cx="6122194" cy="369332"/>
          </a:xfrm>
          <a:prstGeom prst="rect">
            <a:avLst/>
          </a:prstGeom>
          <a:noFill/>
        </p:spPr>
        <p:txBody>
          <a:bodyPr wrap="square">
            <a:spAutoFit/>
          </a:bodyPr>
          <a:lstStyle/>
          <a:p>
            <a:r>
              <a:rPr lang="ja-JP" altLang="en-US" b="0" i="0" u="none" strike="noStrike">
                <a:solidFill>
                  <a:srgbClr val="000000"/>
                </a:solidFill>
                <a:effectLst/>
                <a:latin typeface="-webkit-standard"/>
              </a:rPr>
              <a:t> </a:t>
            </a:r>
            <a:endParaRPr lang="ja-JP" altLang="en-US"/>
          </a:p>
        </p:txBody>
      </p:sp>
      <p:sp>
        <p:nvSpPr>
          <p:cNvPr id="7" name="円/楕円 6">
            <a:extLst>
              <a:ext uri="{FF2B5EF4-FFF2-40B4-BE49-F238E27FC236}">
                <a16:creationId xmlns:a16="http://schemas.microsoft.com/office/drawing/2014/main" id="{DD462EFC-A6E4-E833-9257-23895842CF78}"/>
              </a:ext>
            </a:extLst>
          </p:cNvPr>
          <p:cNvSpPr/>
          <p:nvPr/>
        </p:nvSpPr>
        <p:spPr>
          <a:xfrm>
            <a:off x="7723513" y="2026752"/>
            <a:ext cx="4235648" cy="42466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00"/>
          </a:p>
        </p:txBody>
      </p:sp>
      <p:pic>
        <p:nvPicPr>
          <p:cNvPr id="13" name="グラフィックス 12" descr="砂時計: 終了 単色塗りつぶし">
            <a:extLst>
              <a:ext uri="{FF2B5EF4-FFF2-40B4-BE49-F238E27FC236}">
                <a16:creationId xmlns:a16="http://schemas.microsoft.com/office/drawing/2014/main" id="{FD0AFCA8-32FA-B18F-780D-C1A7CA2A15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42805" y="2363152"/>
            <a:ext cx="3547914" cy="3547914"/>
          </a:xfrm>
          <a:prstGeom prst="rect">
            <a:avLst/>
          </a:prstGeom>
        </p:spPr>
      </p:pic>
      <p:sp>
        <p:nvSpPr>
          <p:cNvPr id="14" name="ドーナツ 13">
            <a:extLst>
              <a:ext uri="{FF2B5EF4-FFF2-40B4-BE49-F238E27FC236}">
                <a16:creationId xmlns:a16="http://schemas.microsoft.com/office/drawing/2014/main" id="{2E10C948-FC31-63A5-CF3C-ED303BB4442C}"/>
              </a:ext>
            </a:extLst>
          </p:cNvPr>
          <p:cNvSpPr/>
          <p:nvPr/>
        </p:nvSpPr>
        <p:spPr>
          <a:xfrm>
            <a:off x="341021" y="5259447"/>
            <a:ext cx="1228725" cy="1162050"/>
          </a:xfrm>
          <a:prstGeom prst="donut">
            <a:avLst>
              <a:gd name="adj" fmla="val 894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a:extLst>
              <a:ext uri="{FF2B5EF4-FFF2-40B4-BE49-F238E27FC236}">
                <a16:creationId xmlns:a16="http://schemas.microsoft.com/office/drawing/2014/main" id="{3D9DF88A-BFD5-7F05-3E26-34E773196EB5}"/>
              </a:ext>
            </a:extLst>
          </p:cNvPr>
          <p:cNvSpPr txBox="1"/>
          <p:nvPr/>
        </p:nvSpPr>
        <p:spPr>
          <a:xfrm>
            <a:off x="3984856" y="-11778"/>
            <a:ext cx="1800493" cy="369332"/>
          </a:xfrm>
          <a:prstGeom prst="rect">
            <a:avLst/>
          </a:prstGeom>
          <a:noFill/>
        </p:spPr>
        <p:txBody>
          <a:bodyPr wrap="none" rtlCol="0">
            <a:spAutoFit/>
          </a:bodyPr>
          <a:lstStyle/>
          <a:p>
            <a:r>
              <a:rPr kumimoji="1" lang="ja-JP" altLang="en-US"/>
              <a:t>そうきはっけん</a:t>
            </a:r>
          </a:p>
        </p:txBody>
      </p:sp>
      <p:sp>
        <p:nvSpPr>
          <p:cNvPr id="10" name="テキスト ボックス 9">
            <a:extLst>
              <a:ext uri="{FF2B5EF4-FFF2-40B4-BE49-F238E27FC236}">
                <a16:creationId xmlns:a16="http://schemas.microsoft.com/office/drawing/2014/main" id="{04D32F03-C04C-4522-8F72-A2A52B09AA82}"/>
              </a:ext>
            </a:extLst>
          </p:cNvPr>
          <p:cNvSpPr txBox="1"/>
          <p:nvPr/>
        </p:nvSpPr>
        <p:spPr>
          <a:xfrm>
            <a:off x="7166886" y="-3701"/>
            <a:ext cx="1107996" cy="369332"/>
          </a:xfrm>
          <a:prstGeom prst="rect">
            <a:avLst/>
          </a:prstGeom>
          <a:noFill/>
        </p:spPr>
        <p:txBody>
          <a:bodyPr wrap="none" rtlCol="0">
            <a:spAutoFit/>
          </a:bodyPr>
          <a:lstStyle/>
          <a:p>
            <a:r>
              <a:rPr kumimoji="1" lang="ja-JP" altLang="en-US"/>
              <a:t>ちりょう</a:t>
            </a:r>
          </a:p>
        </p:txBody>
      </p:sp>
      <p:sp>
        <p:nvSpPr>
          <p:cNvPr id="11" name="テキスト ボックス 10">
            <a:extLst>
              <a:ext uri="{FF2B5EF4-FFF2-40B4-BE49-F238E27FC236}">
                <a16:creationId xmlns:a16="http://schemas.microsoft.com/office/drawing/2014/main" id="{9ABCD916-D9C1-8000-4113-295B21889F8B}"/>
              </a:ext>
            </a:extLst>
          </p:cNvPr>
          <p:cNvSpPr txBox="1"/>
          <p:nvPr/>
        </p:nvSpPr>
        <p:spPr>
          <a:xfrm>
            <a:off x="8642250" y="-3613"/>
            <a:ext cx="415498" cy="369332"/>
          </a:xfrm>
          <a:prstGeom prst="rect">
            <a:avLst/>
          </a:prstGeom>
          <a:noFill/>
        </p:spPr>
        <p:txBody>
          <a:bodyPr wrap="none" rtlCol="0">
            <a:spAutoFit/>
          </a:bodyPr>
          <a:lstStyle/>
          <a:p>
            <a:r>
              <a:rPr kumimoji="1" lang="ja-JP" altLang="en-US"/>
              <a:t>う</a:t>
            </a:r>
          </a:p>
        </p:txBody>
      </p:sp>
      <p:sp>
        <p:nvSpPr>
          <p:cNvPr id="6" name="テキスト ボックス 5">
            <a:extLst>
              <a:ext uri="{FF2B5EF4-FFF2-40B4-BE49-F238E27FC236}">
                <a16:creationId xmlns:a16="http://schemas.microsoft.com/office/drawing/2014/main" id="{815867A1-CD24-8F88-0BA8-A2E2AD60A759}"/>
              </a:ext>
            </a:extLst>
          </p:cNvPr>
          <p:cNvSpPr txBox="1"/>
          <p:nvPr/>
        </p:nvSpPr>
        <p:spPr>
          <a:xfrm>
            <a:off x="2441755" y="13232"/>
            <a:ext cx="1107996" cy="369332"/>
          </a:xfrm>
          <a:prstGeom prst="rect">
            <a:avLst/>
          </a:prstGeom>
          <a:noFill/>
        </p:spPr>
        <p:txBody>
          <a:bodyPr wrap="none" rtlCol="0">
            <a:spAutoFit/>
          </a:bodyPr>
          <a:lstStyle/>
          <a:p>
            <a:r>
              <a:rPr kumimoji="1" lang="ja-JP" altLang="en-US"/>
              <a:t>けんしん</a:t>
            </a:r>
          </a:p>
        </p:txBody>
      </p:sp>
      <p:pic>
        <p:nvPicPr>
          <p:cNvPr id="8" name="グラフィックス 7" descr="男の人">
            <a:extLst>
              <a:ext uri="{FF2B5EF4-FFF2-40B4-BE49-F238E27FC236}">
                <a16:creationId xmlns:a16="http://schemas.microsoft.com/office/drawing/2014/main" id="{06C8CC84-99C3-2DEC-51BB-1C1B7355A2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20339" y="1767261"/>
            <a:ext cx="758201" cy="758201"/>
          </a:xfrm>
          <a:prstGeom prst="rect">
            <a:avLst/>
          </a:prstGeom>
        </p:spPr>
      </p:pic>
      <p:pic>
        <p:nvPicPr>
          <p:cNvPr id="12" name="グラフィックス 11" descr="男の人">
            <a:extLst>
              <a:ext uri="{FF2B5EF4-FFF2-40B4-BE49-F238E27FC236}">
                <a16:creationId xmlns:a16="http://schemas.microsoft.com/office/drawing/2014/main" id="{A85536E7-D9E1-F18F-E54D-761DC3A9367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29081" y="1751145"/>
            <a:ext cx="758201" cy="758201"/>
          </a:xfrm>
          <a:prstGeom prst="rect">
            <a:avLst/>
          </a:prstGeom>
        </p:spPr>
      </p:pic>
      <p:pic>
        <p:nvPicPr>
          <p:cNvPr id="16" name="グラフィックス 15" descr="男の人">
            <a:extLst>
              <a:ext uri="{FF2B5EF4-FFF2-40B4-BE49-F238E27FC236}">
                <a16:creationId xmlns:a16="http://schemas.microsoft.com/office/drawing/2014/main" id="{00613CB3-C347-B530-1256-42F40E61B3F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09333" y="1747538"/>
            <a:ext cx="758201" cy="758201"/>
          </a:xfrm>
          <a:prstGeom prst="rect">
            <a:avLst/>
          </a:prstGeom>
        </p:spPr>
      </p:pic>
      <p:pic>
        <p:nvPicPr>
          <p:cNvPr id="17" name="グラフィックス 16" descr="男の人">
            <a:extLst>
              <a:ext uri="{FF2B5EF4-FFF2-40B4-BE49-F238E27FC236}">
                <a16:creationId xmlns:a16="http://schemas.microsoft.com/office/drawing/2014/main" id="{B2613BEE-3E3C-9BA6-9868-41C065A9291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16913" y="1754752"/>
            <a:ext cx="758201" cy="758201"/>
          </a:xfrm>
          <a:prstGeom prst="rect">
            <a:avLst/>
          </a:prstGeom>
        </p:spPr>
      </p:pic>
      <p:pic>
        <p:nvPicPr>
          <p:cNvPr id="18" name="グラフィックス 17" descr="男の人">
            <a:extLst>
              <a:ext uri="{FF2B5EF4-FFF2-40B4-BE49-F238E27FC236}">
                <a16:creationId xmlns:a16="http://schemas.microsoft.com/office/drawing/2014/main" id="{4BEEC2EE-E608-36E8-E818-BBE15DCB38F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22748" y="1760322"/>
            <a:ext cx="758201" cy="758201"/>
          </a:xfrm>
          <a:prstGeom prst="rect">
            <a:avLst/>
          </a:prstGeom>
        </p:spPr>
      </p:pic>
      <p:pic>
        <p:nvPicPr>
          <p:cNvPr id="19" name="グラフィックス 18" descr="男の人">
            <a:extLst>
              <a:ext uri="{FF2B5EF4-FFF2-40B4-BE49-F238E27FC236}">
                <a16:creationId xmlns:a16="http://schemas.microsoft.com/office/drawing/2014/main" id="{0DCBA91B-628C-5F7A-6B60-F0B870F4D9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05662" y="1763902"/>
            <a:ext cx="758201" cy="758201"/>
          </a:xfrm>
          <a:prstGeom prst="rect">
            <a:avLst/>
          </a:prstGeom>
        </p:spPr>
      </p:pic>
      <p:pic>
        <p:nvPicPr>
          <p:cNvPr id="20" name="グラフィックス 19" descr="男の人">
            <a:extLst>
              <a:ext uri="{FF2B5EF4-FFF2-40B4-BE49-F238E27FC236}">
                <a16:creationId xmlns:a16="http://schemas.microsoft.com/office/drawing/2014/main" id="{E08CC276-C118-7BB6-86A8-FE0140FCB81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01749" y="1765385"/>
            <a:ext cx="758201" cy="758201"/>
          </a:xfrm>
          <a:prstGeom prst="rect">
            <a:avLst/>
          </a:prstGeom>
        </p:spPr>
      </p:pic>
      <p:pic>
        <p:nvPicPr>
          <p:cNvPr id="21" name="グラフィックス 20" descr="男の人">
            <a:extLst>
              <a:ext uri="{FF2B5EF4-FFF2-40B4-BE49-F238E27FC236}">
                <a16:creationId xmlns:a16="http://schemas.microsoft.com/office/drawing/2014/main" id="{3B99C09F-ABA4-893D-813C-FB90EC4747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07584" y="1750771"/>
            <a:ext cx="758201" cy="758201"/>
          </a:xfrm>
          <a:prstGeom prst="rect">
            <a:avLst/>
          </a:prstGeom>
        </p:spPr>
      </p:pic>
      <p:pic>
        <p:nvPicPr>
          <p:cNvPr id="22" name="グラフィックス 21" descr="男の人">
            <a:extLst>
              <a:ext uri="{FF2B5EF4-FFF2-40B4-BE49-F238E27FC236}">
                <a16:creationId xmlns:a16="http://schemas.microsoft.com/office/drawing/2014/main" id="{A361EE12-7EC7-91F9-8F38-DFE990A219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68387" y="1751871"/>
            <a:ext cx="758201" cy="758201"/>
          </a:xfrm>
          <a:prstGeom prst="rect">
            <a:avLst/>
          </a:prstGeom>
        </p:spPr>
      </p:pic>
      <p:pic>
        <p:nvPicPr>
          <p:cNvPr id="23" name="グラフィックス 22" descr="男の人">
            <a:extLst>
              <a:ext uri="{FF2B5EF4-FFF2-40B4-BE49-F238E27FC236}">
                <a16:creationId xmlns:a16="http://schemas.microsoft.com/office/drawing/2014/main" id="{271EFFFB-69E3-AE4F-B4F8-8E12C39BFB9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78165" y="1734277"/>
            <a:ext cx="758201" cy="758201"/>
          </a:xfrm>
          <a:prstGeom prst="rect">
            <a:avLst/>
          </a:prstGeom>
        </p:spPr>
      </p:pic>
      <p:pic>
        <p:nvPicPr>
          <p:cNvPr id="24" name="グラフィックス 23" descr="男の人">
            <a:extLst>
              <a:ext uri="{FF2B5EF4-FFF2-40B4-BE49-F238E27FC236}">
                <a16:creationId xmlns:a16="http://schemas.microsoft.com/office/drawing/2014/main" id="{CCFA8FC5-C71C-142D-B3B2-3397AA9A7959}"/>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2723884" y="2982916"/>
            <a:ext cx="758201" cy="758201"/>
          </a:xfrm>
          <a:prstGeom prst="rect">
            <a:avLst/>
          </a:prstGeom>
        </p:spPr>
      </p:pic>
      <p:pic>
        <p:nvPicPr>
          <p:cNvPr id="25" name="グラフィックス 24" descr="男の人">
            <a:extLst>
              <a:ext uri="{FF2B5EF4-FFF2-40B4-BE49-F238E27FC236}">
                <a16:creationId xmlns:a16="http://schemas.microsoft.com/office/drawing/2014/main" id="{841063C7-8531-F7B0-B7F8-6701ED563D65}"/>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132626" y="2966800"/>
            <a:ext cx="758201" cy="758201"/>
          </a:xfrm>
          <a:prstGeom prst="rect">
            <a:avLst/>
          </a:prstGeom>
        </p:spPr>
      </p:pic>
      <p:pic>
        <p:nvPicPr>
          <p:cNvPr id="26" name="グラフィックス 25" descr="男の人">
            <a:extLst>
              <a:ext uri="{FF2B5EF4-FFF2-40B4-BE49-F238E27FC236}">
                <a16:creationId xmlns:a16="http://schemas.microsoft.com/office/drawing/2014/main" id="{44D83138-3543-B322-60C0-FEA9DDD98C31}"/>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512878" y="2963193"/>
            <a:ext cx="758201" cy="758201"/>
          </a:xfrm>
          <a:prstGeom prst="rect">
            <a:avLst/>
          </a:prstGeom>
        </p:spPr>
      </p:pic>
      <p:pic>
        <p:nvPicPr>
          <p:cNvPr id="27" name="グラフィックス 26" descr="男の人">
            <a:extLst>
              <a:ext uri="{FF2B5EF4-FFF2-40B4-BE49-F238E27FC236}">
                <a16:creationId xmlns:a16="http://schemas.microsoft.com/office/drawing/2014/main" id="{D94C2B95-66D6-F4B4-D3F4-1A88A34CBDE3}"/>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920458" y="2970407"/>
            <a:ext cx="758201" cy="758201"/>
          </a:xfrm>
          <a:prstGeom prst="rect">
            <a:avLst/>
          </a:prstGeom>
        </p:spPr>
      </p:pic>
      <p:pic>
        <p:nvPicPr>
          <p:cNvPr id="28" name="グラフィックス 27" descr="男の人">
            <a:extLst>
              <a:ext uri="{FF2B5EF4-FFF2-40B4-BE49-F238E27FC236}">
                <a16:creationId xmlns:a16="http://schemas.microsoft.com/office/drawing/2014/main" id="{693168C2-47EB-01E8-D2F2-3ED40D6241A6}"/>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4326293" y="2975977"/>
            <a:ext cx="758201" cy="758201"/>
          </a:xfrm>
          <a:prstGeom prst="rect">
            <a:avLst/>
          </a:prstGeom>
        </p:spPr>
      </p:pic>
      <p:pic>
        <p:nvPicPr>
          <p:cNvPr id="29" name="グラフィックス 28" descr="男の人">
            <a:extLst>
              <a:ext uri="{FF2B5EF4-FFF2-40B4-BE49-F238E27FC236}">
                <a16:creationId xmlns:a16="http://schemas.microsoft.com/office/drawing/2014/main" id="{42B14B05-0179-2D00-A4F7-1D4CCBE5AD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09207" y="2979557"/>
            <a:ext cx="758201" cy="758201"/>
          </a:xfrm>
          <a:prstGeom prst="rect">
            <a:avLst/>
          </a:prstGeom>
        </p:spPr>
      </p:pic>
      <p:pic>
        <p:nvPicPr>
          <p:cNvPr id="30" name="グラフィックス 29" descr="男の人">
            <a:extLst>
              <a:ext uri="{FF2B5EF4-FFF2-40B4-BE49-F238E27FC236}">
                <a16:creationId xmlns:a16="http://schemas.microsoft.com/office/drawing/2014/main" id="{9EA0A447-1629-A029-BC5F-EF831CF42B2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05294" y="2981040"/>
            <a:ext cx="758201" cy="758201"/>
          </a:xfrm>
          <a:prstGeom prst="rect">
            <a:avLst/>
          </a:prstGeom>
        </p:spPr>
      </p:pic>
      <p:pic>
        <p:nvPicPr>
          <p:cNvPr id="31" name="グラフィックス 30" descr="男の人">
            <a:extLst>
              <a:ext uri="{FF2B5EF4-FFF2-40B4-BE49-F238E27FC236}">
                <a16:creationId xmlns:a16="http://schemas.microsoft.com/office/drawing/2014/main" id="{4D96B3B4-F78A-50A5-09FC-A654FFF0A80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11129" y="2966426"/>
            <a:ext cx="758201" cy="758201"/>
          </a:xfrm>
          <a:prstGeom prst="rect">
            <a:avLst/>
          </a:prstGeom>
        </p:spPr>
      </p:pic>
      <p:pic>
        <p:nvPicPr>
          <p:cNvPr id="32" name="グラフィックス 31" descr="男の人">
            <a:extLst>
              <a:ext uri="{FF2B5EF4-FFF2-40B4-BE49-F238E27FC236}">
                <a16:creationId xmlns:a16="http://schemas.microsoft.com/office/drawing/2014/main" id="{65226E18-0166-12F3-DF5E-091B441016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71932" y="2967526"/>
            <a:ext cx="758201" cy="758201"/>
          </a:xfrm>
          <a:prstGeom prst="rect">
            <a:avLst/>
          </a:prstGeom>
        </p:spPr>
      </p:pic>
      <p:pic>
        <p:nvPicPr>
          <p:cNvPr id="33" name="グラフィックス 32" descr="男の人">
            <a:extLst>
              <a:ext uri="{FF2B5EF4-FFF2-40B4-BE49-F238E27FC236}">
                <a16:creationId xmlns:a16="http://schemas.microsoft.com/office/drawing/2014/main" id="{7CEB47E5-4CA8-650D-2B0A-3921C86788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81710" y="2949932"/>
            <a:ext cx="758201" cy="758201"/>
          </a:xfrm>
          <a:prstGeom prst="rect">
            <a:avLst/>
          </a:prstGeom>
        </p:spPr>
      </p:pic>
      <p:pic>
        <p:nvPicPr>
          <p:cNvPr id="34" name="グラフィックス 33" descr="男の人">
            <a:extLst>
              <a:ext uri="{FF2B5EF4-FFF2-40B4-BE49-F238E27FC236}">
                <a16:creationId xmlns:a16="http://schemas.microsoft.com/office/drawing/2014/main" id="{A4A77F9F-6B11-8AB6-18B0-51E5717B7C31}"/>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2720339" y="4234437"/>
            <a:ext cx="758201" cy="758201"/>
          </a:xfrm>
          <a:prstGeom prst="rect">
            <a:avLst/>
          </a:prstGeom>
        </p:spPr>
      </p:pic>
      <p:pic>
        <p:nvPicPr>
          <p:cNvPr id="35" name="グラフィックス 34" descr="男の人">
            <a:extLst>
              <a:ext uri="{FF2B5EF4-FFF2-40B4-BE49-F238E27FC236}">
                <a16:creationId xmlns:a16="http://schemas.microsoft.com/office/drawing/2014/main" id="{6C7CC240-22E4-0DBD-58C1-5B002D0DA5A4}"/>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129081" y="4218321"/>
            <a:ext cx="758201" cy="758201"/>
          </a:xfrm>
          <a:prstGeom prst="rect">
            <a:avLst/>
          </a:prstGeom>
        </p:spPr>
      </p:pic>
      <p:pic>
        <p:nvPicPr>
          <p:cNvPr id="36" name="グラフィックス 35" descr="男の人">
            <a:extLst>
              <a:ext uri="{FF2B5EF4-FFF2-40B4-BE49-F238E27FC236}">
                <a16:creationId xmlns:a16="http://schemas.microsoft.com/office/drawing/2014/main" id="{849C35CC-EB28-D9F8-F1B1-45B8DDC1AF0C}"/>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509333" y="4214714"/>
            <a:ext cx="758201" cy="758201"/>
          </a:xfrm>
          <a:prstGeom prst="rect">
            <a:avLst/>
          </a:prstGeom>
        </p:spPr>
      </p:pic>
      <p:pic>
        <p:nvPicPr>
          <p:cNvPr id="37" name="グラフィックス 36" descr="男の人">
            <a:extLst>
              <a:ext uri="{FF2B5EF4-FFF2-40B4-BE49-F238E27FC236}">
                <a16:creationId xmlns:a16="http://schemas.microsoft.com/office/drawing/2014/main" id="{ABC23250-4F35-9A1D-F7E7-6ECFCDE4B860}"/>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916913" y="4221928"/>
            <a:ext cx="758201" cy="758201"/>
          </a:xfrm>
          <a:prstGeom prst="rect">
            <a:avLst/>
          </a:prstGeom>
        </p:spPr>
      </p:pic>
      <p:pic>
        <p:nvPicPr>
          <p:cNvPr id="38" name="グラフィックス 37" descr="男の人">
            <a:extLst>
              <a:ext uri="{FF2B5EF4-FFF2-40B4-BE49-F238E27FC236}">
                <a16:creationId xmlns:a16="http://schemas.microsoft.com/office/drawing/2014/main" id="{5B5E5E0F-97E6-DC26-A0C4-78A01C2F9093}"/>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4322748" y="4227498"/>
            <a:ext cx="758201" cy="758201"/>
          </a:xfrm>
          <a:prstGeom prst="rect">
            <a:avLst/>
          </a:prstGeom>
        </p:spPr>
      </p:pic>
      <p:pic>
        <p:nvPicPr>
          <p:cNvPr id="39" name="グラフィックス 38" descr="男の人">
            <a:extLst>
              <a:ext uri="{FF2B5EF4-FFF2-40B4-BE49-F238E27FC236}">
                <a16:creationId xmlns:a16="http://schemas.microsoft.com/office/drawing/2014/main" id="{F4A499FF-2F1C-D89A-1EA6-D70394A9C837}"/>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4705662" y="4231078"/>
            <a:ext cx="758201" cy="758201"/>
          </a:xfrm>
          <a:prstGeom prst="rect">
            <a:avLst/>
          </a:prstGeom>
        </p:spPr>
      </p:pic>
      <p:pic>
        <p:nvPicPr>
          <p:cNvPr id="40" name="グラフィックス 39" descr="男の人">
            <a:extLst>
              <a:ext uri="{FF2B5EF4-FFF2-40B4-BE49-F238E27FC236}">
                <a16:creationId xmlns:a16="http://schemas.microsoft.com/office/drawing/2014/main" id="{EC1AF938-411B-38A1-4D25-8B05FF5F24DD}"/>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5101749" y="4232561"/>
            <a:ext cx="758201" cy="758201"/>
          </a:xfrm>
          <a:prstGeom prst="rect">
            <a:avLst/>
          </a:prstGeom>
        </p:spPr>
      </p:pic>
      <p:pic>
        <p:nvPicPr>
          <p:cNvPr id="41" name="グラフィックス 40" descr="男の人">
            <a:extLst>
              <a:ext uri="{FF2B5EF4-FFF2-40B4-BE49-F238E27FC236}">
                <a16:creationId xmlns:a16="http://schemas.microsoft.com/office/drawing/2014/main" id="{68604F43-6613-6BDF-F1F1-0495D68949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07584" y="4217947"/>
            <a:ext cx="758201" cy="758201"/>
          </a:xfrm>
          <a:prstGeom prst="rect">
            <a:avLst/>
          </a:prstGeom>
        </p:spPr>
      </p:pic>
      <p:pic>
        <p:nvPicPr>
          <p:cNvPr id="42" name="グラフィックス 41" descr="男の人">
            <a:extLst>
              <a:ext uri="{FF2B5EF4-FFF2-40B4-BE49-F238E27FC236}">
                <a16:creationId xmlns:a16="http://schemas.microsoft.com/office/drawing/2014/main" id="{7CA62B21-C114-A50A-6674-1F691A931E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68387" y="4219047"/>
            <a:ext cx="758201" cy="758201"/>
          </a:xfrm>
          <a:prstGeom prst="rect">
            <a:avLst/>
          </a:prstGeom>
        </p:spPr>
      </p:pic>
      <p:pic>
        <p:nvPicPr>
          <p:cNvPr id="43" name="グラフィックス 42" descr="男の人">
            <a:extLst>
              <a:ext uri="{FF2B5EF4-FFF2-40B4-BE49-F238E27FC236}">
                <a16:creationId xmlns:a16="http://schemas.microsoft.com/office/drawing/2014/main" id="{88AB3F8D-041F-8A8F-E68A-5AEFAE77B7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78165" y="4201453"/>
            <a:ext cx="758201" cy="758201"/>
          </a:xfrm>
          <a:prstGeom prst="rect">
            <a:avLst/>
          </a:prstGeom>
        </p:spPr>
      </p:pic>
      <p:pic>
        <p:nvPicPr>
          <p:cNvPr id="54" name="グラフィックス 53" descr="男の人">
            <a:extLst>
              <a:ext uri="{FF2B5EF4-FFF2-40B4-BE49-F238E27FC236}">
                <a16:creationId xmlns:a16="http://schemas.microsoft.com/office/drawing/2014/main" id="{83404A1F-615A-53D2-FD01-BE6BE4F94EA6}"/>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2702618" y="5450090"/>
            <a:ext cx="758201" cy="758201"/>
          </a:xfrm>
          <a:prstGeom prst="rect">
            <a:avLst/>
          </a:prstGeom>
        </p:spPr>
      </p:pic>
      <p:pic>
        <p:nvPicPr>
          <p:cNvPr id="55" name="グラフィックス 54" descr="男の人">
            <a:extLst>
              <a:ext uri="{FF2B5EF4-FFF2-40B4-BE49-F238E27FC236}">
                <a16:creationId xmlns:a16="http://schemas.microsoft.com/office/drawing/2014/main" id="{9027BE6C-D2D8-4AF4-E079-84CF4BB482D3}"/>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111360" y="5433974"/>
            <a:ext cx="758201" cy="758201"/>
          </a:xfrm>
          <a:prstGeom prst="rect">
            <a:avLst/>
          </a:prstGeom>
        </p:spPr>
      </p:pic>
      <p:pic>
        <p:nvPicPr>
          <p:cNvPr id="56" name="グラフィックス 55" descr="男の人">
            <a:extLst>
              <a:ext uri="{FF2B5EF4-FFF2-40B4-BE49-F238E27FC236}">
                <a16:creationId xmlns:a16="http://schemas.microsoft.com/office/drawing/2014/main" id="{7135EA7F-0E15-4F76-26C2-2B16EDD1CF91}"/>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491612" y="5430367"/>
            <a:ext cx="758201" cy="758201"/>
          </a:xfrm>
          <a:prstGeom prst="rect">
            <a:avLst/>
          </a:prstGeom>
        </p:spPr>
      </p:pic>
      <p:pic>
        <p:nvPicPr>
          <p:cNvPr id="57" name="グラフィックス 56" descr="男の人">
            <a:extLst>
              <a:ext uri="{FF2B5EF4-FFF2-40B4-BE49-F238E27FC236}">
                <a16:creationId xmlns:a16="http://schemas.microsoft.com/office/drawing/2014/main" id="{A634386A-2929-AD0C-08AC-DB021AC2F99A}"/>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3899192" y="5437581"/>
            <a:ext cx="758201" cy="758201"/>
          </a:xfrm>
          <a:prstGeom prst="rect">
            <a:avLst/>
          </a:prstGeom>
        </p:spPr>
      </p:pic>
      <p:pic>
        <p:nvPicPr>
          <p:cNvPr id="58" name="グラフィックス 57" descr="男の人">
            <a:extLst>
              <a:ext uri="{FF2B5EF4-FFF2-40B4-BE49-F238E27FC236}">
                <a16:creationId xmlns:a16="http://schemas.microsoft.com/office/drawing/2014/main" id="{42501419-0E4A-0CF9-F20E-21DF5578CBD8}"/>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4305027" y="5443151"/>
            <a:ext cx="758201" cy="758201"/>
          </a:xfrm>
          <a:prstGeom prst="rect">
            <a:avLst/>
          </a:prstGeom>
        </p:spPr>
      </p:pic>
      <p:pic>
        <p:nvPicPr>
          <p:cNvPr id="59" name="グラフィックス 58" descr="男の人">
            <a:extLst>
              <a:ext uri="{FF2B5EF4-FFF2-40B4-BE49-F238E27FC236}">
                <a16:creationId xmlns:a16="http://schemas.microsoft.com/office/drawing/2014/main" id="{57A58E8E-6B88-D40C-D545-1741174756A4}"/>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4687941" y="5446731"/>
            <a:ext cx="758201" cy="758201"/>
          </a:xfrm>
          <a:prstGeom prst="rect">
            <a:avLst/>
          </a:prstGeom>
        </p:spPr>
      </p:pic>
      <p:pic>
        <p:nvPicPr>
          <p:cNvPr id="60" name="グラフィックス 59" descr="男の人">
            <a:extLst>
              <a:ext uri="{FF2B5EF4-FFF2-40B4-BE49-F238E27FC236}">
                <a16:creationId xmlns:a16="http://schemas.microsoft.com/office/drawing/2014/main" id="{CCCC98E4-0E06-2882-D4A9-01FD26B8CABC}"/>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5084028" y="5448214"/>
            <a:ext cx="758201" cy="758201"/>
          </a:xfrm>
          <a:prstGeom prst="rect">
            <a:avLst/>
          </a:prstGeom>
        </p:spPr>
      </p:pic>
      <p:pic>
        <p:nvPicPr>
          <p:cNvPr id="61" name="グラフィックス 60" descr="男の人">
            <a:extLst>
              <a:ext uri="{FF2B5EF4-FFF2-40B4-BE49-F238E27FC236}">
                <a16:creationId xmlns:a16="http://schemas.microsoft.com/office/drawing/2014/main" id="{D82D86FA-5106-B8A0-538F-1949D180062B}"/>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5489863" y="5433600"/>
            <a:ext cx="758201" cy="758201"/>
          </a:xfrm>
          <a:prstGeom prst="rect">
            <a:avLst/>
          </a:prstGeom>
        </p:spPr>
      </p:pic>
      <p:pic>
        <p:nvPicPr>
          <p:cNvPr id="62" name="グラフィックス 61" descr="男の人">
            <a:extLst>
              <a:ext uri="{FF2B5EF4-FFF2-40B4-BE49-F238E27FC236}">
                <a16:creationId xmlns:a16="http://schemas.microsoft.com/office/drawing/2014/main" id="{7483B7BC-D46B-BC64-ACF4-1ED3BFA133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50666" y="5434700"/>
            <a:ext cx="758201" cy="758201"/>
          </a:xfrm>
          <a:prstGeom prst="rect">
            <a:avLst/>
          </a:prstGeom>
        </p:spPr>
      </p:pic>
      <p:pic>
        <p:nvPicPr>
          <p:cNvPr id="63" name="グラフィックス 62" descr="男の人">
            <a:extLst>
              <a:ext uri="{FF2B5EF4-FFF2-40B4-BE49-F238E27FC236}">
                <a16:creationId xmlns:a16="http://schemas.microsoft.com/office/drawing/2014/main" id="{590384F8-7C0B-2F2A-B8B2-0FB8DC86DE54}"/>
              </a:ext>
            </a:extLst>
          </p:cNvPr>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5860444" y="5417106"/>
            <a:ext cx="758201" cy="758201"/>
          </a:xfrm>
          <a:prstGeom prst="rect">
            <a:avLst/>
          </a:prstGeom>
        </p:spPr>
      </p:pic>
      <p:sp>
        <p:nvSpPr>
          <p:cNvPr id="4" name="テキスト ボックス 3">
            <a:extLst>
              <a:ext uri="{FF2B5EF4-FFF2-40B4-BE49-F238E27FC236}">
                <a16:creationId xmlns:a16="http://schemas.microsoft.com/office/drawing/2014/main" id="{9623122B-7AA1-9168-8B83-30EDB2396B21}"/>
              </a:ext>
            </a:extLst>
          </p:cNvPr>
          <p:cNvSpPr txBox="1"/>
          <p:nvPr/>
        </p:nvSpPr>
        <p:spPr>
          <a:xfrm>
            <a:off x="3755929" y="1234062"/>
            <a:ext cx="646331" cy="369332"/>
          </a:xfrm>
          <a:prstGeom prst="rect">
            <a:avLst/>
          </a:prstGeom>
          <a:noFill/>
        </p:spPr>
        <p:txBody>
          <a:bodyPr wrap="none" rtlCol="0">
            <a:spAutoFit/>
          </a:bodyPr>
          <a:lstStyle/>
          <a:p>
            <a:r>
              <a:rPr kumimoji="1" lang="ja-JP" altLang="en-US"/>
              <a:t>ひと</a:t>
            </a:r>
          </a:p>
        </p:txBody>
      </p:sp>
      <p:sp>
        <p:nvSpPr>
          <p:cNvPr id="15" name="テキスト ボックス 14">
            <a:extLst>
              <a:ext uri="{FF2B5EF4-FFF2-40B4-BE49-F238E27FC236}">
                <a16:creationId xmlns:a16="http://schemas.microsoft.com/office/drawing/2014/main" id="{88FF18AA-DDBD-E15F-9D19-526C4C0FBE87}"/>
              </a:ext>
            </a:extLst>
          </p:cNvPr>
          <p:cNvSpPr txBox="1"/>
          <p:nvPr/>
        </p:nvSpPr>
        <p:spPr>
          <a:xfrm>
            <a:off x="4753406" y="1273438"/>
            <a:ext cx="877163" cy="369332"/>
          </a:xfrm>
          <a:prstGeom prst="rect">
            <a:avLst/>
          </a:prstGeom>
          <a:noFill/>
        </p:spPr>
        <p:txBody>
          <a:bodyPr wrap="none" rtlCol="0">
            <a:spAutoFit/>
          </a:bodyPr>
          <a:lstStyle/>
          <a:p>
            <a:r>
              <a:rPr kumimoji="1" lang="ja-JP" altLang="en-US"/>
              <a:t>ながい</a:t>
            </a:r>
          </a:p>
        </p:txBody>
      </p:sp>
    </p:spTree>
    <p:extLst>
      <p:ext uri="{BB962C8B-B14F-4D97-AF65-F5344CB8AC3E}">
        <p14:creationId xmlns:p14="http://schemas.microsoft.com/office/powerpoint/2010/main" val="426682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repeatCount="0" fill="hold" grpId="0" nodeType="clickEffect">
                                  <p:stCondLst>
                                    <p:cond delay="0"/>
                                  </p:stCondLst>
                                  <p:childTnLst>
                                    <p:animEffect transition="out" filter="wheel(1)">
                                      <p:cBhvr>
                                        <p:cTn id="6" dur="5000"/>
                                        <p:tgtEl>
                                          <p:spTgt spid="7"/>
                                        </p:tgtEl>
                                      </p:cBhvr>
                                    </p:animEffect>
                                    <p:set>
                                      <p:cBhvr>
                                        <p:cTn id="7" dur="1" fill="hold">
                                          <p:stCondLst>
                                            <p:cond delay="4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2E2E50-2768-68F6-77E3-1D556C6E4D7F}"/>
              </a:ext>
            </a:extLst>
          </p:cNvPr>
          <p:cNvSpPr>
            <a:spLocks noGrp="1"/>
          </p:cNvSpPr>
          <p:nvPr>
            <p:ph type="title"/>
          </p:nvPr>
        </p:nvSpPr>
        <p:spPr/>
        <p:txBody>
          <a:bodyPr>
            <a:normAutofit/>
          </a:bodyPr>
          <a:lstStyle/>
          <a:p>
            <a:r>
              <a:rPr lang="ja-JP" altLang="en-US" sz="5400"/>
              <a:t>もし</a:t>
            </a:r>
            <a:r>
              <a:rPr kumimoji="1" lang="ja-JP" altLang="en-US" sz="5400"/>
              <a:t>がんになったら</a:t>
            </a:r>
            <a:r>
              <a:rPr kumimoji="1" lang="en-US" altLang="ja-JP" sz="5400" dirty="0"/>
              <a:t>…</a:t>
            </a:r>
            <a:endParaRPr kumimoji="1" lang="ja-JP" altLang="en-US" sz="5400"/>
          </a:p>
        </p:txBody>
      </p:sp>
    </p:spTree>
    <p:extLst>
      <p:ext uri="{BB962C8B-B14F-4D97-AF65-F5344CB8AC3E}">
        <p14:creationId xmlns:p14="http://schemas.microsoft.com/office/powerpoint/2010/main" val="2060135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90EF69DC-B420-4C1E-91F0-751C65929D2A}"/>
              </a:ext>
            </a:extLst>
          </p:cNvPr>
          <p:cNvGrpSpPr/>
          <p:nvPr/>
        </p:nvGrpSpPr>
        <p:grpSpPr>
          <a:xfrm>
            <a:off x="3503713" y="1859939"/>
            <a:ext cx="4795019" cy="4208583"/>
            <a:chOff x="2124829" y="1148735"/>
            <a:chExt cx="4795019" cy="4208583"/>
          </a:xfrm>
        </p:grpSpPr>
        <p:sp>
          <p:nvSpPr>
            <p:cNvPr id="16" name="円/楕円 15"/>
            <p:cNvSpPr/>
            <p:nvPr/>
          </p:nvSpPr>
          <p:spPr>
            <a:xfrm>
              <a:off x="3232121" y="1148735"/>
              <a:ext cx="2711728" cy="2631977"/>
            </a:xfrm>
            <a:prstGeom prst="ellipse">
              <a:avLst/>
            </a:prstGeom>
            <a:solidFill>
              <a:srgbClr val="81C9FF">
                <a:alpha val="46667"/>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tIns="252000" rtlCol="0" anchor="ctr"/>
            <a:lstStyle>
              <a:defPPr>
                <a:defRPr lang="ja-JP"/>
              </a:defPPr>
            </a:lstStyle>
            <a:p>
              <a:pPr algn="just">
                <a:defRPr/>
              </a:pPr>
              <a:r>
                <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   </a:t>
              </a:r>
              <a:r>
                <a:rPr lang="ja-JP" altLang="en-US" sz="3200" b="1">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手術</a:t>
              </a:r>
              <a:endParaRPr kumimoji="0" lang="ja-JP" altLang="ja-JP" sz="1050" kern="100" dirty="0">
                <a:solidFill>
                  <a:prstClr val="white"/>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17" name="円/楕円 16"/>
            <p:cNvSpPr/>
            <p:nvPr/>
          </p:nvSpPr>
          <p:spPr>
            <a:xfrm>
              <a:off x="2124829" y="2681317"/>
              <a:ext cx="2711728" cy="2631977"/>
            </a:xfrm>
            <a:prstGeom prst="ellipse">
              <a:avLst/>
            </a:prstGeom>
            <a:solidFill>
              <a:srgbClr val="81C9FF">
                <a:alpha val="46667"/>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tIns="360000" rtlCol="0" anchor="ctr"/>
            <a:lstStyle>
              <a:defPPr>
                <a:defRPr lang="ja-JP"/>
              </a:def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放射線</a:t>
              </a:r>
              <a:endPar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endParaRPr>
            </a:p>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ja-JP" sz="1050" kern="100" dirty="0">
                <a:solidFill>
                  <a:prstClr val="white"/>
                </a:solidFill>
                <a:latin typeface="游明朝" panose="02020400000000000000" pitchFamily="18" charset="-128"/>
                <a:ea typeface="游明朝" panose="02020400000000000000" pitchFamily="18" charset="-128"/>
                <a:cs typeface="Times New Roman" panose="02020603050405020304" pitchFamily="18" charset="0"/>
              </a:endParaRPr>
            </a:p>
          </p:txBody>
        </p:sp>
        <p:grpSp>
          <p:nvGrpSpPr>
            <p:cNvPr id="4" name="グループ化 3"/>
            <p:cNvGrpSpPr/>
            <p:nvPr/>
          </p:nvGrpSpPr>
          <p:grpSpPr>
            <a:xfrm>
              <a:off x="4208120" y="2725341"/>
              <a:ext cx="2711728" cy="2631977"/>
              <a:chOff x="4603431" y="2624638"/>
              <a:chExt cx="2711728" cy="2631977"/>
            </a:xfrm>
          </p:grpSpPr>
          <p:sp>
            <p:nvSpPr>
              <p:cNvPr id="18" name="円/楕円 17"/>
              <p:cNvSpPr/>
              <p:nvPr/>
            </p:nvSpPr>
            <p:spPr>
              <a:xfrm>
                <a:off x="4603431" y="2624638"/>
                <a:ext cx="2711728" cy="2631977"/>
              </a:xfrm>
              <a:prstGeom prst="ellipse">
                <a:avLst/>
              </a:prstGeom>
              <a:solidFill>
                <a:srgbClr val="81C9FF">
                  <a:alpha val="46667"/>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0" tIns="468000" rIns="0" rtlCol="0" anchor="ctr"/>
              <a:lstStyle>
                <a:defPPr>
                  <a:defRPr lang="ja-JP"/>
                </a:defPPr>
              </a:lstStyle>
              <a:p>
                <a:pPr algn="ctr">
                  <a:defRPr/>
                </a:pPr>
                <a:r>
                  <a:rPr kumimoji="0" lang="ja-JP" altLang="en-US" sz="3200" b="1">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くすり</a:t>
                </a:r>
                <a:endParaRPr kumimoji="0" lang="en-US" altLang="ja-JP" sz="3200" b="1" dirty="0">
                  <a:solidFill>
                    <a:srgbClr val="FF0000"/>
                  </a:solidFill>
                  <a:latin typeface="メイリオ" panose="020B0604030504040204" pitchFamily="50" charset="-128"/>
                  <a:ea typeface="メイリオ" panose="020B0604030504040204" pitchFamily="50" charset="-128"/>
                  <a:cs typeface="Arial" panose="020B0604020202020204" pitchFamily="34" charset="0"/>
                </a:endParaRPr>
              </a:p>
              <a:p>
                <a:pPr algn="ctr">
                  <a:defRPr kumimoji="1" sz="1800" b="0" i="0" normalizeH="0" noProof="0">
                    <a:uLnTx/>
                    <a:uFillTx/>
                    <a:latin typeface="Calibri"/>
                    <a:ea typeface="Arial" panose="020B0604020202020204" pitchFamily="34" charset="0"/>
                    <a:cs typeface="Arial" panose="020B0604020202020204" pitchFamily="34" charset="0"/>
                  </a:defRPr>
                </a:pPr>
                <a:endParaRPr lang="en-US" altLang="ja-JP" sz="44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3" name="正方形/長方形 2"/>
              <p:cNvSpPr/>
              <p:nvPr/>
            </p:nvSpPr>
            <p:spPr>
              <a:xfrm>
                <a:off x="4740701" y="4173379"/>
                <a:ext cx="2441695" cy="430887"/>
              </a:xfrm>
              <a:prstGeom prst="rect">
                <a:avLst/>
              </a:prstGeom>
            </p:spPr>
            <p:txBody>
              <a:bodyPr wrap="square">
                <a:spAutoFit/>
              </a:bodyPr>
              <a:lstStyle>
                <a:defPPr>
                  <a:defRPr lang="ja-JP"/>
                </a:defPPr>
              </a:lstStyle>
              <a:p>
                <a:pPr algn="ctr">
                  <a:defRPr kumimoji="1" sz="1800" b="0" i="0" normalizeH="0" noProof="0">
                    <a:uLnTx/>
                    <a:uFillTx/>
                    <a:latin typeface="+mn-lt"/>
                    <a:ea typeface="+mn-ea"/>
                    <a:cs typeface="+mn-cs"/>
                  </a:defRPr>
                </a:pPr>
                <a:r>
                  <a:rPr lang="ja-JP" altLang="en-US" sz="2200" b="1" dirty="0">
                    <a:solidFill>
                      <a:prstClr val="black">
                        <a:lumMod val="75000"/>
                        <a:lumOff val="25000"/>
                      </a:prstClr>
                    </a:solidFill>
                    <a:latin typeface="メイリオ" panose="020B0604030504040204" pitchFamily="50" charset="-128"/>
                    <a:ea typeface="メイリオ" panose="020B0604030504040204" pitchFamily="50" charset="-128"/>
                    <a:cs typeface="Arial" panose="020B0604020202020204" pitchFamily="34" charset="0"/>
                  </a:rPr>
                  <a:t>（抗がん剤など）</a:t>
                </a:r>
              </a:p>
            </p:txBody>
          </p:sp>
        </p:grpSp>
      </p:grpSp>
      <p:sp>
        <p:nvSpPr>
          <p:cNvPr id="10" name="テキスト ボックス 9"/>
          <p:cNvSpPr txBox="1"/>
          <p:nvPr/>
        </p:nvSpPr>
        <p:spPr>
          <a:xfrm>
            <a:off x="3727095" y="182713"/>
            <a:ext cx="4744212" cy="769441"/>
          </a:xfrm>
          <a:prstGeom prst="rect">
            <a:avLst/>
          </a:prstGeom>
          <a:noFill/>
        </p:spPr>
        <p:txBody>
          <a:bodyPr wrap="square" rtlCol="0">
            <a:spAutoFit/>
          </a:bodyPr>
          <a:lstStyle>
            <a:defPPr>
              <a:defRPr lang="ja-JP"/>
            </a:defPPr>
            <a:lvl1pPr marL="0" algn="ctr" defTabSz="914400" rtl="0" eaLnBrk="1" latinLnBrk="0" hangingPunct="1">
              <a:defRPr kumimoji="1" sz="4400" b="1" kern="1200">
                <a:solidFill>
                  <a:schemeClr val="tx1"/>
                </a:solidFill>
                <a:latin typeface="+mn-lt"/>
                <a:ea typeface="+mn-ea"/>
                <a:cs typeface="+mn-cs"/>
              </a:defRPr>
            </a:lvl1pPr>
          </a:lstStyle>
          <a:p>
            <a:pPr>
              <a:defRPr kumimoji="1" sz="4400" b="1" i="0" normalizeH="0" noProof="0">
                <a:uLnTx/>
                <a:uFillTx/>
                <a:latin typeface="+mn-lt"/>
                <a:ea typeface="+mn-ea"/>
                <a:cs typeface="+mn-cs"/>
              </a:defRPr>
            </a:pPr>
            <a:r>
              <a:rPr lang="ja-JP" altLang="en-US" dirty="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rPr>
              <a:t>がん</a:t>
            </a:r>
            <a:r>
              <a:rPr lang="ja-JP" altLang="en-US">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rPr>
              <a:t>の治療</a:t>
            </a:r>
            <a:endParaRPr lang="ja-JP" altLang="en-US" dirty="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endParaRPr>
          </a:p>
        </p:txBody>
      </p:sp>
      <p:sp>
        <p:nvSpPr>
          <p:cNvPr id="23" name="テキスト ボックス 22"/>
          <p:cNvSpPr txBox="1"/>
          <p:nvPr/>
        </p:nvSpPr>
        <p:spPr>
          <a:xfrm>
            <a:off x="218661" y="6247828"/>
            <a:ext cx="11754678" cy="679032"/>
          </a:xfrm>
          <a:prstGeom prst="rect">
            <a:avLst/>
          </a:prstGeom>
          <a:noFill/>
        </p:spPr>
        <p:txBody>
          <a:bodyPr wrap="square" rtlCol="0">
            <a:spAutoFit/>
          </a:bodyPr>
          <a:lstStyle>
            <a:defPPr>
              <a:defRPr lang="ja-JP"/>
            </a:defPPr>
            <a:lvl1pPr marL="538163" indent="-538163" algn="l" defTabSz="914400" rtl="0" eaLnBrk="1" latinLnBrk="0" hangingPunct="1">
              <a:defRPr kumimoji="1" sz="4000" b="1" kern="12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lgn="ctr">
              <a:lnSpc>
                <a:spcPts val="4500"/>
              </a:lnSpc>
              <a:defRPr kumimoji="1" sz="4000" b="1" i="0" normalizeH="0" noProof="0">
                <a:solidFill>
                  <a:srgbClr val="404040"/>
                </a:solidFill>
                <a:uLnTx/>
                <a:uFillTx/>
                <a:latin typeface="メイリオ" panose="020B0604030504040204" pitchFamily="50" charset="-128"/>
                <a:ea typeface="メイリオ" panose="020B0604030504040204" pitchFamily="50" charset="-128"/>
                <a:cs typeface="メイリオ" panose="020B0604030504040204" pitchFamily="50" charset="-128"/>
              </a:defRPr>
            </a:pPr>
            <a:r>
              <a:rPr lang="ja-JP" altLang="en-US" spc="-100" dirty="0">
                <a:solidFill>
                  <a:schemeClr val="tx1"/>
                </a:solidFill>
              </a:rPr>
              <a:t>がんの種類や</a:t>
            </a:r>
            <a:r>
              <a:rPr lang="ja-JP" altLang="en-US" spc="-100">
                <a:solidFill>
                  <a:schemeClr val="tx1"/>
                </a:solidFill>
              </a:rPr>
              <a:t>状態で治療を組み合わせることもある</a:t>
            </a:r>
            <a:endParaRPr lang="en-US" altLang="ja-JP" spc="-100" dirty="0">
              <a:solidFill>
                <a:schemeClr val="tx1"/>
              </a:solidFill>
              <a:highlight>
                <a:srgbClr val="FFFF00"/>
              </a:highlight>
            </a:endParaRPr>
          </a:p>
        </p:txBody>
      </p:sp>
      <p:sp>
        <p:nvSpPr>
          <p:cNvPr id="11" name="テキスト ボックス 10"/>
          <p:cNvSpPr txBox="1"/>
          <p:nvPr/>
        </p:nvSpPr>
        <p:spPr>
          <a:xfrm>
            <a:off x="4201103" y="991974"/>
            <a:ext cx="4028675" cy="1016395"/>
          </a:xfrm>
          <a:prstGeom prst="roundRect">
            <a:avLst/>
          </a:prstGeom>
          <a:solidFill>
            <a:srgbClr val="0070C0">
              <a:alpha val="90000"/>
            </a:srgbClr>
          </a:solidFill>
        </p:spPr>
        <p:txBody>
          <a:bodyPr wrap="square" tIns="180000" rtlCol="0" anchor="ctr" anchorCtr="0">
            <a:noAutofit/>
          </a:bodyPr>
          <a:lstStyle>
            <a:defPPr>
              <a:defRPr lang="ja-JP"/>
            </a:defPPr>
          </a:lstStyle>
          <a:p>
            <a:pPr algn="ctr">
              <a:defRPr kumimoji="1" sz="1800" b="0" i="0" normalizeH="0" noProof="0">
                <a:uLnTx/>
                <a:uFillTx/>
                <a:latin typeface="+mn-lt"/>
                <a:ea typeface="+mn-ea"/>
                <a:cs typeface="+mn-cs"/>
              </a:defRPr>
            </a:pPr>
            <a:r>
              <a:rPr lang="en-US" altLang="ja-JP" sz="4800" b="1" dirty="0">
                <a:solidFill>
                  <a:prstClr val="white"/>
                </a:solidFill>
                <a:latin typeface="メイリオ" panose="020B0604030504040204" pitchFamily="50" charset="-128"/>
                <a:ea typeface="メイリオ" panose="020B0604030504040204" pitchFamily="50" charset="-128"/>
                <a:cs typeface="Arial" panose="020B0604020202020204" pitchFamily="34" charset="0"/>
              </a:rPr>
              <a:t>3</a:t>
            </a:r>
            <a:r>
              <a:rPr lang="ja-JP" altLang="en-US" sz="4800" b="1">
                <a:solidFill>
                  <a:prstClr val="white"/>
                </a:solidFill>
                <a:latin typeface="メイリオ" panose="020B0604030504040204" pitchFamily="50" charset="-128"/>
                <a:ea typeface="メイリオ" panose="020B0604030504040204" pitchFamily="50" charset="-128"/>
                <a:cs typeface="Arial" panose="020B0604020202020204" pitchFamily="34" charset="0"/>
              </a:rPr>
              <a:t>つの</a:t>
            </a:r>
            <a:r>
              <a:rPr lang="ja-JP" altLang="en-US" sz="4800" b="1" dirty="0">
                <a:solidFill>
                  <a:prstClr val="white"/>
                </a:solidFill>
                <a:latin typeface="メイリオ" panose="020B0604030504040204" pitchFamily="50" charset="-128"/>
                <a:ea typeface="メイリオ" panose="020B0604030504040204" pitchFamily="50" charset="-128"/>
                <a:cs typeface="Arial" panose="020B0604020202020204" pitchFamily="34" charset="0"/>
              </a:rPr>
              <a:t>治療</a:t>
            </a:r>
          </a:p>
        </p:txBody>
      </p:sp>
      <p:sp>
        <p:nvSpPr>
          <p:cNvPr id="5" name="テキスト ボックス 4">
            <a:extLst>
              <a:ext uri="{FF2B5EF4-FFF2-40B4-BE49-F238E27FC236}">
                <a16:creationId xmlns:a16="http://schemas.microsoft.com/office/drawing/2014/main" id="{6B935EB7-0CB4-369A-3CEB-67A8A615D504}"/>
              </a:ext>
            </a:extLst>
          </p:cNvPr>
          <p:cNvSpPr txBox="1"/>
          <p:nvPr/>
        </p:nvSpPr>
        <p:spPr>
          <a:xfrm>
            <a:off x="6388870" y="-56545"/>
            <a:ext cx="1107996" cy="369332"/>
          </a:xfrm>
          <a:prstGeom prst="rect">
            <a:avLst/>
          </a:prstGeom>
          <a:noFill/>
        </p:spPr>
        <p:txBody>
          <a:bodyPr wrap="none" rtlCol="0">
            <a:spAutoFit/>
          </a:bodyPr>
          <a:lstStyle/>
          <a:p>
            <a:r>
              <a:rPr kumimoji="1" lang="ja-JP" altLang="en-US" b="1">
                <a:solidFill>
                  <a:schemeClr val="bg1"/>
                </a:solidFill>
              </a:rPr>
              <a:t>ちりょう</a:t>
            </a:r>
          </a:p>
        </p:txBody>
      </p:sp>
      <p:sp>
        <p:nvSpPr>
          <p:cNvPr id="6" name="テキスト ボックス 5">
            <a:extLst>
              <a:ext uri="{FF2B5EF4-FFF2-40B4-BE49-F238E27FC236}">
                <a16:creationId xmlns:a16="http://schemas.microsoft.com/office/drawing/2014/main" id="{60A70872-FEA1-E6A3-505F-36118D91FCDE}"/>
              </a:ext>
            </a:extLst>
          </p:cNvPr>
          <p:cNvSpPr txBox="1"/>
          <p:nvPr/>
        </p:nvSpPr>
        <p:spPr>
          <a:xfrm>
            <a:off x="5297455" y="2671856"/>
            <a:ext cx="1338828" cy="369332"/>
          </a:xfrm>
          <a:prstGeom prst="rect">
            <a:avLst/>
          </a:prstGeom>
          <a:noFill/>
        </p:spPr>
        <p:txBody>
          <a:bodyPr wrap="none" rtlCol="0">
            <a:spAutoFit/>
          </a:bodyPr>
          <a:lstStyle/>
          <a:p>
            <a:r>
              <a:rPr kumimoji="1" lang="ja-JP" altLang="en-US"/>
              <a:t>しゅじゅつ</a:t>
            </a:r>
          </a:p>
        </p:txBody>
      </p:sp>
      <p:sp>
        <p:nvSpPr>
          <p:cNvPr id="7" name="テキスト ボックス 6">
            <a:extLst>
              <a:ext uri="{FF2B5EF4-FFF2-40B4-BE49-F238E27FC236}">
                <a16:creationId xmlns:a16="http://schemas.microsoft.com/office/drawing/2014/main" id="{669B8DDB-97A9-617F-9FCD-B80618B41FE6}"/>
              </a:ext>
            </a:extLst>
          </p:cNvPr>
          <p:cNvSpPr txBox="1"/>
          <p:nvPr/>
        </p:nvSpPr>
        <p:spPr>
          <a:xfrm>
            <a:off x="4074747" y="4172511"/>
            <a:ext cx="1569660" cy="369332"/>
          </a:xfrm>
          <a:prstGeom prst="rect">
            <a:avLst/>
          </a:prstGeom>
          <a:noFill/>
        </p:spPr>
        <p:txBody>
          <a:bodyPr wrap="none" rtlCol="0">
            <a:spAutoFit/>
          </a:bodyPr>
          <a:lstStyle/>
          <a:p>
            <a:r>
              <a:rPr kumimoji="1" lang="ja-JP" altLang="en-US"/>
              <a:t>ほうしゃせん</a:t>
            </a:r>
          </a:p>
        </p:txBody>
      </p:sp>
      <p:sp>
        <p:nvSpPr>
          <p:cNvPr id="9" name="テキスト ボックス 8">
            <a:extLst>
              <a:ext uri="{FF2B5EF4-FFF2-40B4-BE49-F238E27FC236}">
                <a16:creationId xmlns:a16="http://schemas.microsoft.com/office/drawing/2014/main" id="{32A7DBD5-6DA2-0CCA-9E1D-5771B6608D99}"/>
              </a:ext>
            </a:extLst>
          </p:cNvPr>
          <p:cNvSpPr txBox="1"/>
          <p:nvPr/>
        </p:nvSpPr>
        <p:spPr>
          <a:xfrm>
            <a:off x="5958657" y="4715246"/>
            <a:ext cx="646331" cy="369332"/>
          </a:xfrm>
          <a:prstGeom prst="rect">
            <a:avLst/>
          </a:prstGeom>
          <a:noFill/>
        </p:spPr>
        <p:txBody>
          <a:bodyPr wrap="none" rtlCol="0">
            <a:spAutoFit/>
          </a:bodyPr>
          <a:lstStyle/>
          <a:p>
            <a:r>
              <a:rPr kumimoji="1" lang="ja-JP" altLang="en-US"/>
              <a:t>こう</a:t>
            </a:r>
          </a:p>
        </p:txBody>
      </p:sp>
      <p:sp>
        <p:nvSpPr>
          <p:cNvPr id="12" name="テキスト ボックス 11">
            <a:extLst>
              <a:ext uri="{FF2B5EF4-FFF2-40B4-BE49-F238E27FC236}">
                <a16:creationId xmlns:a16="http://schemas.microsoft.com/office/drawing/2014/main" id="{A16C58FE-E853-A49E-D969-2D35A5971B3A}"/>
              </a:ext>
            </a:extLst>
          </p:cNvPr>
          <p:cNvSpPr txBox="1"/>
          <p:nvPr/>
        </p:nvSpPr>
        <p:spPr>
          <a:xfrm>
            <a:off x="6748666" y="4715246"/>
            <a:ext cx="646331" cy="369332"/>
          </a:xfrm>
          <a:prstGeom prst="rect">
            <a:avLst/>
          </a:prstGeom>
          <a:noFill/>
        </p:spPr>
        <p:txBody>
          <a:bodyPr wrap="none" rtlCol="0">
            <a:spAutoFit/>
          </a:bodyPr>
          <a:lstStyle/>
          <a:p>
            <a:r>
              <a:rPr kumimoji="1" lang="ja-JP" altLang="en-US"/>
              <a:t>ざい</a:t>
            </a:r>
          </a:p>
        </p:txBody>
      </p:sp>
      <p:sp>
        <p:nvSpPr>
          <p:cNvPr id="13" name="テキスト ボックス 12">
            <a:extLst>
              <a:ext uri="{FF2B5EF4-FFF2-40B4-BE49-F238E27FC236}">
                <a16:creationId xmlns:a16="http://schemas.microsoft.com/office/drawing/2014/main" id="{9404598E-DBCC-1EEA-D58F-27AD74454F80}"/>
              </a:ext>
            </a:extLst>
          </p:cNvPr>
          <p:cNvSpPr txBox="1"/>
          <p:nvPr/>
        </p:nvSpPr>
        <p:spPr>
          <a:xfrm>
            <a:off x="1914777" y="5978765"/>
            <a:ext cx="2696228" cy="307777"/>
          </a:xfrm>
          <a:prstGeom prst="rect">
            <a:avLst/>
          </a:prstGeom>
          <a:noFill/>
        </p:spPr>
        <p:txBody>
          <a:bodyPr wrap="square" rtlCol="0">
            <a:spAutoFit/>
          </a:bodyPr>
          <a:lstStyle/>
          <a:p>
            <a:r>
              <a:rPr kumimoji="1" lang="ja-JP" altLang="en-US" sz="1400" b="1"/>
              <a:t>しゅるい</a:t>
            </a:r>
          </a:p>
        </p:txBody>
      </p:sp>
      <p:sp>
        <p:nvSpPr>
          <p:cNvPr id="14" name="テキスト ボックス 13">
            <a:extLst>
              <a:ext uri="{FF2B5EF4-FFF2-40B4-BE49-F238E27FC236}">
                <a16:creationId xmlns:a16="http://schemas.microsoft.com/office/drawing/2014/main" id="{D6CBE095-2878-A136-E6BC-CB11A82D0D31}"/>
              </a:ext>
            </a:extLst>
          </p:cNvPr>
          <p:cNvSpPr txBox="1"/>
          <p:nvPr/>
        </p:nvSpPr>
        <p:spPr>
          <a:xfrm>
            <a:off x="3332018" y="5975597"/>
            <a:ext cx="3314629" cy="307777"/>
          </a:xfrm>
          <a:prstGeom prst="rect">
            <a:avLst/>
          </a:prstGeom>
          <a:noFill/>
        </p:spPr>
        <p:txBody>
          <a:bodyPr wrap="square" rtlCol="0">
            <a:spAutoFit/>
          </a:bodyPr>
          <a:lstStyle/>
          <a:p>
            <a:r>
              <a:rPr kumimoji="1" lang="ja-JP" altLang="en-US" sz="1400" b="1"/>
              <a:t>じょうたい</a:t>
            </a:r>
          </a:p>
        </p:txBody>
      </p:sp>
      <p:sp>
        <p:nvSpPr>
          <p:cNvPr id="19" name="テキスト ボックス 18">
            <a:extLst>
              <a:ext uri="{FF2B5EF4-FFF2-40B4-BE49-F238E27FC236}">
                <a16:creationId xmlns:a16="http://schemas.microsoft.com/office/drawing/2014/main" id="{2C3B4582-F789-BC16-B57B-4EF8D4CAAECA}"/>
              </a:ext>
            </a:extLst>
          </p:cNvPr>
          <p:cNvSpPr txBox="1"/>
          <p:nvPr/>
        </p:nvSpPr>
        <p:spPr>
          <a:xfrm>
            <a:off x="4926418" y="5984075"/>
            <a:ext cx="2696228" cy="307777"/>
          </a:xfrm>
          <a:prstGeom prst="rect">
            <a:avLst/>
          </a:prstGeom>
          <a:noFill/>
        </p:spPr>
        <p:txBody>
          <a:bodyPr wrap="square" rtlCol="0">
            <a:spAutoFit/>
          </a:bodyPr>
          <a:lstStyle/>
          <a:p>
            <a:r>
              <a:rPr lang="ja-JP" altLang="en-US" sz="1400" b="1"/>
              <a:t>ちりょう</a:t>
            </a:r>
            <a:endParaRPr kumimoji="1" lang="ja-JP" altLang="en-US" sz="1400" b="1"/>
          </a:p>
        </p:txBody>
      </p:sp>
      <p:sp>
        <p:nvSpPr>
          <p:cNvPr id="22" name="テキスト ボックス 21">
            <a:extLst>
              <a:ext uri="{FF2B5EF4-FFF2-40B4-BE49-F238E27FC236}">
                <a16:creationId xmlns:a16="http://schemas.microsoft.com/office/drawing/2014/main" id="{D9A9BF33-C875-6E92-88EE-3E8C1EC11F5C}"/>
              </a:ext>
            </a:extLst>
          </p:cNvPr>
          <p:cNvSpPr txBox="1"/>
          <p:nvPr/>
        </p:nvSpPr>
        <p:spPr>
          <a:xfrm>
            <a:off x="6514650" y="921470"/>
            <a:ext cx="1107996" cy="369332"/>
          </a:xfrm>
          <a:prstGeom prst="rect">
            <a:avLst/>
          </a:prstGeom>
          <a:noFill/>
        </p:spPr>
        <p:txBody>
          <a:bodyPr wrap="none" rtlCol="0">
            <a:spAutoFit/>
          </a:bodyPr>
          <a:lstStyle/>
          <a:p>
            <a:r>
              <a:rPr kumimoji="1" lang="ja-JP" altLang="en-US">
                <a:solidFill>
                  <a:schemeClr val="bg1"/>
                </a:solidFill>
              </a:rPr>
              <a:t>ちりょう</a:t>
            </a:r>
          </a:p>
        </p:txBody>
      </p:sp>
      <p:sp>
        <p:nvSpPr>
          <p:cNvPr id="8" name="テキスト ボックス 7">
            <a:extLst>
              <a:ext uri="{FF2B5EF4-FFF2-40B4-BE49-F238E27FC236}">
                <a16:creationId xmlns:a16="http://schemas.microsoft.com/office/drawing/2014/main" id="{9A6CF623-136A-A551-423E-C2A08D9F69AB}"/>
              </a:ext>
            </a:extLst>
          </p:cNvPr>
          <p:cNvSpPr txBox="1"/>
          <p:nvPr/>
        </p:nvSpPr>
        <p:spPr>
          <a:xfrm>
            <a:off x="6371383" y="6009099"/>
            <a:ext cx="364202" cy="307777"/>
          </a:xfrm>
          <a:prstGeom prst="rect">
            <a:avLst/>
          </a:prstGeom>
          <a:noFill/>
        </p:spPr>
        <p:txBody>
          <a:bodyPr wrap="none" rtlCol="0">
            <a:spAutoFit/>
          </a:bodyPr>
          <a:lstStyle/>
          <a:p>
            <a:r>
              <a:rPr kumimoji="1" lang="ja-JP" altLang="en-US" sz="1400" b="1"/>
              <a:t>く</a:t>
            </a:r>
          </a:p>
        </p:txBody>
      </p:sp>
    </p:spTree>
    <p:extLst>
      <p:ext uri="{BB962C8B-B14F-4D97-AF65-F5344CB8AC3E}">
        <p14:creationId xmlns:p14="http://schemas.microsoft.com/office/powerpoint/2010/main" val="102996569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2567608" y="1248918"/>
            <a:ext cx="7712571" cy="1941864"/>
          </a:xfrm>
          <a:prstGeom prst="roundRect">
            <a:avLst/>
          </a:prstGeom>
          <a:solidFill>
            <a:srgbClr val="D5FEFF"/>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en-US">
              <a:solidFill>
                <a:prstClr val="white"/>
              </a:solidFill>
            </a:endParaRPr>
          </a:p>
        </p:txBody>
      </p:sp>
      <p:sp>
        <p:nvSpPr>
          <p:cNvPr id="23" name="円/楕円 22"/>
          <p:cNvSpPr/>
          <p:nvPr/>
        </p:nvSpPr>
        <p:spPr>
          <a:xfrm>
            <a:off x="1847528" y="1248918"/>
            <a:ext cx="1820042" cy="1820042"/>
          </a:xfrm>
          <a:prstGeom prst="ellipse">
            <a:avLst/>
          </a:prstGeom>
          <a:solidFill>
            <a:srgbClr val="FFFFEB"/>
          </a:solidFill>
          <a:ln w="57150">
            <a:solidFill>
              <a:srgbClr val="01B3B7"/>
            </a:solid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144000" rIns="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en-US" sz="3200" b="1">
              <a:solidFill>
                <a:srgbClr val="01B3B7"/>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1991544" y="213001"/>
            <a:ext cx="8208912" cy="769441"/>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400" b="1" dirty="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panose="020B0604020202020204" pitchFamily="34" charset="0"/>
              </a:rPr>
              <a:t>緩和ケア</a:t>
            </a:r>
          </a:p>
        </p:txBody>
      </p:sp>
      <p:sp>
        <p:nvSpPr>
          <p:cNvPr id="16" name="角丸四角形吹き出し 15"/>
          <p:cNvSpPr/>
          <p:nvPr/>
        </p:nvSpPr>
        <p:spPr>
          <a:xfrm>
            <a:off x="5488010" y="1063687"/>
            <a:ext cx="4136382" cy="1238611"/>
          </a:xfrm>
          <a:prstGeom prst="wedgeRoundRectCallout">
            <a:avLst>
              <a:gd name="adj1" fmla="val -57972"/>
              <a:gd name="adj2" fmla="val -9282"/>
              <a:gd name="adj3" fmla="val 16667"/>
            </a:avLst>
          </a:prstGeom>
          <a:ln w="57150">
            <a:solidFill>
              <a:srgbClr val="0070C0"/>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lgn="ctr">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吐き気でつらい。</a:t>
            </a:r>
            <a:endPar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体が痛くてつらい。</a:t>
            </a:r>
            <a:endParaRPr lang="ja-JP" altLang="en-US" sz="3200" b="1" dirty="0">
              <a:solidFill>
                <a:prstClr val="black"/>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4" name="Picture 2" descr="C:\Users\nakamura\Desktop\イラスト-24.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38828" y="1260794"/>
            <a:ext cx="1626460" cy="1862759"/>
          </a:xfrm>
          <a:prstGeom prst="rect">
            <a:avLst/>
          </a:prstGeom>
          <a:noFill/>
          <a:extLst>
            <a:ext uri="{909E8E84-426E-40DD-AFC4-6F175D3DCCD1}">
              <a14:hiddenFill xmlns:a14="http://schemas.microsoft.com/office/drawing/2010/main">
                <a:solidFill>
                  <a:srgbClr val="FFFFFF"/>
                </a:solidFill>
              </a14:hiddenFill>
            </a:ext>
          </a:extLst>
        </p:spPr>
      </p:pic>
      <p:sp>
        <p:nvSpPr>
          <p:cNvPr id="15" name="角丸四角形吹き出し 14"/>
          <p:cNvSpPr/>
          <p:nvPr/>
        </p:nvSpPr>
        <p:spPr>
          <a:xfrm>
            <a:off x="91779" y="3847326"/>
            <a:ext cx="6955407" cy="2724592"/>
          </a:xfrm>
          <a:prstGeom prst="wedgeRoundRectCallout">
            <a:avLst>
              <a:gd name="adj1" fmla="val 57627"/>
              <a:gd name="adj2" fmla="val -12697"/>
              <a:gd name="adj3" fmla="val 16667"/>
            </a:avLst>
          </a:prstGeom>
          <a:solidFill>
            <a:srgbClr val="FEEF98"/>
          </a:solidFill>
          <a:ln w="57150">
            <a:noFill/>
          </a:ln>
        </p:spPr>
        <p:style>
          <a:lnRef idx="2">
            <a:schemeClr val="accent3"/>
          </a:lnRef>
          <a:fillRef idx="1">
            <a:schemeClr val="lt1"/>
          </a:fillRef>
          <a:effectRef idx="0">
            <a:schemeClr val="accent3"/>
          </a:effectRef>
          <a:fontRef idx="minor">
            <a:schemeClr val="dk1"/>
          </a:fontRef>
        </p:style>
        <p:txBody>
          <a:bodyPr lIns="108000" tIns="108000" rIns="72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薬</a:t>
            </a:r>
            <a:r>
              <a:rPr lang="ja-JP" altLang="en-US"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で痛み</a:t>
            </a: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をやわらげたり、</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不安に耳をかたむけ、</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その</a:t>
            </a:r>
            <a:r>
              <a:rPr lang="ja-JP" altLang="en-US"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人</a:t>
            </a:r>
            <a:r>
              <a:rPr lang="ja-JP" altLang="en-US" sz="36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らしい生活ができるよう応援します</a:t>
            </a:r>
            <a:endParaRPr lang="en-US" altLang="ja-JP" sz="36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50" name="Picture 2" descr="C:\Users\nakamura\Desktop\イラスト-25.pn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037797" y="3726140"/>
            <a:ext cx="2196147" cy="251500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p:cNvSpPr/>
          <p:nvPr/>
        </p:nvSpPr>
        <p:spPr>
          <a:xfrm>
            <a:off x="1691113" y="1366898"/>
            <a:ext cx="2132872" cy="2062103"/>
          </a:xfrm>
          <a:prstGeom prst="rect">
            <a:avLst/>
          </a:prstGeom>
        </p:spPr>
        <p:txBody>
          <a:bodyPr>
            <a:spAutoFit/>
          </a:bodyPr>
          <a:lstStyle>
            <a:defPPr>
              <a:defRPr lang="ja-JP"/>
            </a:defPPr>
          </a:lstStyle>
          <a:p>
            <a:pPr algn="ctr">
              <a:defRPr/>
            </a:pPr>
            <a:r>
              <a:rPr lang="ja-JP" altLang="en-US" sz="48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t>体</a:t>
            </a:r>
            <a:br>
              <a:rPr lang="en-US" altLang="ja-JP" sz="40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br>
            <a:r>
              <a:rPr lang="ja-JP" altLang="en-US" sz="24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t>の痛み・</a:t>
            </a:r>
            <a:endParaRPr lang="en-US" altLang="ja-JP" sz="24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endParaRPr>
          </a:p>
          <a:p>
            <a:pPr algn="ctr">
              <a:defRPr/>
            </a:pPr>
            <a:r>
              <a:rPr lang="ja-JP" altLang="en-US" sz="2400" b="1" dirty="0">
                <a:solidFill>
                  <a:srgbClr val="01B3B7"/>
                </a:solidFill>
                <a:latin typeface="メイリオ" panose="020B0604030504040204" pitchFamily="50" charset="-128"/>
                <a:ea typeface="メイリオ" panose="020B0604030504040204" pitchFamily="50" charset="-128"/>
                <a:cs typeface="Arial" panose="020B0604020202020204" pitchFamily="34" charset="0"/>
              </a:rPr>
              <a:t>つらさ</a:t>
            </a:r>
            <a:endParaRPr kumimoji="0" lang="ja-JP" altLang="ja-JP" sz="700" kern="100" dirty="0">
              <a:solidFill>
                <a:prstClr val="black"/>
              </a:solidFill>
              <a:latin typeface="游明朝" panose="02020400000000000000" pitchFamily="18" charset="-128"/>
              <a:ea typeface="游明朝" panose="02020400000000000000" pitchFamily="18" charset="-128"/>
              <a:cs typeface="Times New Roman" panose="02020603050405020304" pitchFamily="18" charset="0"/>
            </a:endParaRPr>
          </a:p>
          <a:p>
            <a:pPr algn="ctr">
              <a:defRPr kumimoji="1" sz="1800" b="0" i="0" normalizeH="0" noProof="0">
                <a:uLnTx/>
                <a:uFillTx/>
                <a:latin typeface="+mn-lt"/>
                <a:ea typeface="+mn-ea"/>
                <a:cs typeface="+mn-cs"/>
              </a:defRPr>
            </a:pPr>
            <a:endParaRPr lang="ja-JP" altLang="en-US" sz="3200" b="1" dirty="0">
              <a:solidFill>
                <a:srgbClr val="FF0000"/>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3" name="円/楕円 2">
            <a:extLst>
              <a:ext uri="{FF2B5EF4-FFF2-40B4-BE49-F238E27FC236}">
                <a16:creationId xmlns:a16="http://schemas.microsoft.com/office/drawing/2014/main" id="{390EC100-74A2-6DB3-0B34-8B44E127F69A}"/>
              </a:ext>
            </a:extLst>
          </p:cNvPr>
          <p:cNvSpPr/>
          <p:nvPr/>
        </p:nvSpPr>
        <p:spPr>
          <a:xfrm>
            <a:off x="91779" y="1298161"/>
            <a:ext cx="1820042" cy="1820042"/>
          </a:xfrm>
          <a:prstGeom prst="ellipse">
            <a:avLst/>
          </a:prstGeom>
          <a:solidFill>
            <a:srgbClr val="FFFFEB"/>
          </a:solidFill>
          <a:ln w="57150">
            <a:solidFill>
              <a:srgbClr val="01B3B7"/>
            </a:solid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252000" rIns="0" bIns="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Calibri"/>
                <a:ea typeface="Arial" panose="020B0604020202020204" pitchFamily="34" charset="0"/>
                <a:cs typeface="Arial" panose="020B0604020202020204" pitchFamily="34" charset="0"/>
                <a:sym typeface="Wingdings"/>
              </a:defRPr>
            </a:lvl9pPr>
          </a:lstStyle>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4400" b="1">
                <a:solidFill>
                  <a:srgbClr val="01B3B7"/>
                </a:solidFill>
                <a:latin typeface="メイリオ" panose="020B0604030504040204" pitchFamily="50" charset="-128"/>
                <a:ea typeface="メイリオ" panose="020B0604030504040204" pitchFamily="50" charset="-128"/>
              </a:rPr>
              <a:t>心</a:t>
            </a:r>
            <a:endParaRPr lang="en-US" altLang="ja-JP" sz="4400" b="1" dirty="0">
              <a:solidFill>
                <a:srgbClr val="01B3B7"/>
              </a:solidFill>
              <a:latin typeface="メイリオ" panose="020B0604030504040204" pitchFamily="50" charset="-128"/>
              <a:ea typeface="メイリオ" panose="020B0604030504040204" pitchFamily="50" charset="-128"/>
            </a:endParaRPr>
          </a:p>
          <a:p>
            <a:pPr algn="ctr">
              <a:defRPr kumimoji="1" sz="1800" b="0" i="0" normalizeH="0" noProof="0">
                <a:uLnTx/>
                <a:uFillTx/>
                <a:latin typeface="Calibri"/>
                <a:ea typeface="Arial" panose="020B0604020202020204" pitchFamily="34" charset="0"/>
                <a:cs typeface="Arial" panose="020B0604020202020204" pitchFamily="34" charset="0"/>
              </a:defRPr>
            </a:pPr>
            <a:r>
              <a:rPr lang="ja-JP" altLang="en-US" sz="2400" b="1">
                <a:solidFill>
                  <a:srgbClr val="01B3B7"/>
                </a:solidFill>
                <a:latin typeface="メイリオ" panose="020B0604030504040204" pitchFamily="50" charset="-128"/>
                <a:ea typeface="メイリオ" panose="020B0604030504040204" pitchFamily="50" charset="-128"/>
              </a:rPr>
              <a:t>のつらさ</a:t>
            </a:r>
            <a:endParaRPr lang="en-US" altLang="ja-JP" sz="2400" b="1" dirty="0">
              <a:solidFill>
                <a:srgbClr val="01B3B7"/>
              </a:solidFill>
              <a:latin typeface="メイリオ" panose="020B0604030504040204" pitchFamily="50" charset="-128"/>
              <a:ea typeface="メイリオ" panose="020B0604030504040204" pitchFamily="50" charset="-128"/>
            </a:endParaRPr>
          </a:p>
        </p:txBody>
      </p:sp>
      <p:sp>
        <p:nvSpPr>
          <p:cNvPr id="5" name="角丸四角形吹き出し 4">
            <a:extLst>
              <a:ext uri="{FF2B5EF4-FFF2-40B4-BE49-F238E27FC236}">
                <a16:creationId xmlns:a16="http://schemas.microsoft.com/office/drawing/2014/main" id="{6FBE2874-AF25-9671-5237-9350BDB53E9F}"/>
              </a:ext>
            </a:extLst>
          </p:cNvPr>
          <p:cNvSpPr/>
          <p:nvPr/>
        </p:nvSpPr>
        <p:spPr>
          <a:xfrm>
            <a:off x="5548545" y="2382515"/>
            <a:ext cx="3992367" cy="1238611"/>
          </a:xfrm>
          <a:prstGeom prst="wedgeRoundRectCallout">
            <a:avLst>
              <a:gd name="adj1" fmla="val -57102"/>
              <a:gd name="adj2" fmla="val -44793"/>
              <a:gd name="adj3" fmla="val 16667"/>
            </a:avLst>
          </a:prstGeom>
          <a:ln w="57150">
            <a:solidFill>
              <a:srgbClr val="0070C0"/>
            </a:solidFill>
          </a:ln>
        </p:spPr>
        <p:style>
          <a:lnRef idx="2">
            <a:schemeClr val="dk1"/>
          </a:lnRef>
          <a:fillRef idx="1">
            <a:schemeClr val="lt1"/>
          </a:fillRef>
          <a:effectRef idx="0">
            <a:schemeClr val="dk1"/>
          </a:effectRef>
          <a:fontRef idx="minor">
            <a:schemeClr val="dk1"/>
          </a:fontRef>
        </p:style>
        <p:txBody>
          <a:bodyPr t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　不安で眠れない。</a:t>
            </a:r>
            <a:endParaRPr lang="ja-JP" altLang="en-US" sz="3200" b="1" dirty="0">
              <a:solidFill>
                <a:prstClr val="black"/>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246C1F27-3BD9-8089-0BBD-39D1329C2CF7}"/>
              </a:ext>
            </a:extLst>
          </p:cNvPr>
          <p:cNvSpPr/>
          <p:nvPr/>
        </p:nvSpPr>
        <p:spPr>
          <a:xfrm>
            <a:off x="8560677" y="4460121"/>
            <a:ext cx="3218904" cy="1403661"/>
          </a:xfrm>
          <a:prstGeom prst="rect">
            <a:avLst/>
          </a:prstGeom>
          <a:noFill/>
          <a:ln w="38100">
            <a:noFill/>
          </a:ln>
        </p:spPr>
        <p:style>
          <a:lnRef idx="2">
            <a:schemeClr val="dk1"/>
          </a:lnRef>
          <a:fillRef idx="1">
            <a:schemeClr val="lt1"/>
          </a:fillRef>
          <a:effectRef idx="0">
            <a:schemeClr val="dk1"/>
          </a:effectRef>
          <a:fontRef idx="minor">
            <a:schemeClr val="dk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kumimoji="1" sz="1800" b="0" i="0" normalizeH="0" noProof="0">
                <a:uLnTx/>
                <a:uFillTx/>
                <a:latin typeface="Calibri"/>
                <a:ea typeface="Arial" panose="020B0604020202020204" pitchFamily="34" charset="0"/>
                <a:cs typeface="Arial" panose="020B0604020202020204" pitchFamily="34" charset="0"/>
              </a:defRPr>
            </a:pPr>
            <a:r>
              <a:rPr kumimoji="1" lang="ja-JP" altLang="en-US" sz="2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患者</a:t>
            </a:r>
            <a:r>
              <a:rPr kumimoji="1" lang="ja-JP" altLang="en-US" sz="28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だけ</a:t>
            </a:r>
            <a:r>
              <a:rPr kumimoji="1" lang="ja-JP" altLang="en-US" sz="2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でなく</a:t>
            </a:r>
            <a:endParaRPr lang="en-US" altLang="ja-JP" sz="28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auto" latinLnBrk="0" hangingPunct="1">
              <a:lnSpc>
                <a:spcPct val="100000"/>
              </a:lnSpc>
              <a:spcBef>
                <a:spcPct val="0"/>
              </a:spcBef>
              <a:spcAft>
                <a:spcPct val="0"/>
              </a:spcAft>
              <a:buClrTx/>
              <a:buSzTx/>
              <a:buFontTx/>
              <a:buNone/>
              <a:tabLst/>
              <a:defRPr kumimoji="1" sz="1800" b="0" i="0" normalizeH="0" noProof="0">
                <a:uLnTx/>
                <a:uFillTx/>
                <a:latin typeface="Calibri"/>
                <a:ea typeface="Arial" panose="020B0604020202020204" pitchFamily="34" charset="0"/>
                <a:cs typeface="Arial" panose="020B0604020202020204" pitchFamily="34" charset="0"/>
              </a:defRPr>
            </a:pPr>
            <a:r>
              <a:rPr lang="ja-JP" altLang="en-US" sz="28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周りの人のこと</a:t>
            </a:r>
            <a:r>
              <a:rPr kumimoji="1" lang="ja-JP" altLang="en-US" sz="2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Wingdings"/>
              </a:rPr>
              <a:t>も</a:t>
            </a:r>
            <a:r>
              <a:rPr lang="ja-JP" altLang="en-US" sz="2800" b="1">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応援する</a:t>
            </a:r>
            <a:endParaRPr kumimoji="1" lang="ja-JP" altLang="ja-JP" sz="2800" b="0" i="0" u="none" strike="noStrike" kern="1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Times New Roman" panose="02020603050405020304" pitchFamily="18" charset="0"/>
              <a:sym typeface="Wingdings"/>
            </a:endParaRPr>
          </a:p>
        </p:txBody>
      </p:sp>
      <p:sp>
        <p:nvSpPr>
          <p:cNvPr id="8" name="テキスト ボックス 7">
            <a:extLst>
              <a:ext uri="{FF2B5EF4-FFF2-40B4-BE49-F238E27FC236}">
                <a16:creationId xmlns:a16="http://schemas.microsoft.com/office/drawing/2014/main" id="{5C79B3FD-2F9D-0FE0-F80C-36EC54476519}"/>
              </a:ext>
            </a:extLst>
          </p:cNvPr>
          <p:cNvSpPr txBox="1"/>
          <p:nvPr/>
        </p:nvSpPr>
        <p:spPr>
          <a:xfrm>
            <a:off x="5109963" y="-76679"/>
            <a:ext cx="877163" cy="369332"/>
          </a:xfrm>
          <a:prstGeom prst="rect">
            <a:avLst/>
          </a:prstGeom>
          <a:noFill/>
        </p:spPr>
        <p:txBody>
          <a:bodyPr wrap="none" rtlCol="0">
            <a:spAutoFit/>
          </a:bodyPr>
          <a:lstStyle/>
          <a:p>
            <a:r>
              <a:rPr kumimoji="1" lang="ja-JP" altLang="en-US" b="1">
                <a:solidFill>
                  <a:schemeClr val="bg1"/>
                </a:solidFill>
              </a:rPr>
              <a:t>かんわ</a:t>
            </a:r>
          </a:p>
        </p:txBody>
      </p:sp>
      <p:sp>
        <p:nvSpPr>
          <p:cNvPr id="9" name="テキスト ボックス 8">
            <a:extLst>
              <a:ext uri="{FF2B5EF4-FFF2-40B4-BE49-F238E27FC236}">
                <a16:creationId xmlns:a16="http://schemas.microsoft.com/office/drawing/2014/main" id="{BAB7C548-8AC5-621B-E2D5-BADB1041F980}"/>
              </a:ext>
            </a:extLst>
          </p:cNvPr>
          <p:cNvSpPr txBox="1"/>
          <p:nvPr/>
        </p:nvSpPr>
        <p:spPr>
          <a:xfrm>
            <a:off x="9364096" y="5193483"/>
            <a:ext cx="902811" cy="307777"/>
          </a:xfrm>
          <a:prstGeom prst="rect">
            <a:avLst/>
          </a:prstGeom>
          <a:noFill/>
        </p:spPr>
        <p:txBody>
          <a:bodyPr wrap="none" rtlCol="0">
            <a:spAutoFit/>
          </a:bodyPr>
          <a:lstStyle/>
          <a:p>
            <a:r>
              <a:rPr lang="ja-JP" altLang="en-US" sz="1400"/>
              <a:t>おうえん</a:t>
            </a:r>
            <a:endParaRPr kumimoji="1" lang="ja-JP" altLang="en-US" sz="1400"/>
          </a:p>
        </p:txBody>
      </p:sp>
      <p:sp>
        <p:nvSpPr>
          <p:cNvPr id="10" name="テキスト ボックス 9">
            <a:extLst>
              <a:ext uri="{FF2B5EF4-FFF2-40B4-BE49-F238E27FC236}">
                <a16:creationId xmlns:a16="http://schemas.microsoft.com/office/drawing/2014/main" id="{0BBE8DF4-E97A-1E9A-3652-F410025EE825}"/>
              </a:ext>
            </a:extLst>
          </p:cNvPr>
          <p:cNvSpPr txBox="1"/>
          <p:nvPr/>
        </p:nvSpPr>
        <p:spPr>
          <a:xfrm>
            <a:off x="563218" y="1498326"/>
            <a:ext cx="877163" cy="369332"/>
          </a:xfrm>
          <a:prstGeom prst="rect">
            <a:avLst/>
          </a:prstGeom>
          <a:noFill/>
        </p:spPr>
        <p:txBody>
          <a:bodyPr wrap="none" rtlCol="0">
            <a:spAutoFit/>
          </a:bodyPr>
          <a:lstStyle/>
          <a:p>
            <a:r>
              <a:rPr lang="ja-JP" altLang="en-US"/>
              <a:t>こころ</a:t>
            </a:r>
            <a:endParaRPr kumimoji="1" lang="ja-JP" altLang="en-US"/>
          </a:p>
        </p:txBody>
      </p:sp>
      <p:sp>
        <p:nvSpPr>
          <p:cNvPr id="11" name="テキスト ボックス 10">
            <a:extLst>
              <a:ext uri="{FF2B5EF4-FFF2-40B4-BE49-F238E27FC236}">
                <a16:creationId xmlns:a16="http://schemas.microsoft.com/office/drawing/2014/main" id="{AD5F7B4C-6861-58B9-1FDB-DE4E39B74300}"/>
              </a:ext>
            </a:extLst>
          </p:cNvPr>
          <p:cNvSpPr txBox="1"/>
          <p:nvPr/>
        </p:nvSpPr>
        <p:spPr>
          <a:xfrm>
            <a:off x="2349734" y="1093971"/>
            <a:ext cx="877163" cy="369332"/>
          </a:xfrm>
          <a:prstGeom prst="rect">
            <a:avLst/>
          </a:prstGeom>
          <a:noFill/>
        </p:spPr>
        <p:txBody>
          <a:bodyPr wrap="none" rtlCol="0">
            <a:spAutoFit/>
          </a:bodyPr>
          <a:lstStyle/>
          <a:p>
            <a:r>
              <a:rPr lang="ja-JP" altLang="en-US"/>
              <a:t>からだ</a:t>
            </a:r>
            <a:endParaRPr kumimoji="1" lang="ja-JP" altLang="en-US"/>
          </a:p>
        </p:txBody>
      </p:sp>
      <p:sp>
        <p:nvSpPr>
          <p:cNvPr id="12" name="テキスト ボックス 11">
            <a:extLst>
              <a:ext uri="{FF2B5EF4-FFF2-40B4-BE49-F238E27FC236}">
                <a16:creationId xmlns:a16="http://schemas.microsoft.com/office/drawing/2014/main" id="{4069C2C6-F795-4ED2-B0D7-982DD6767986}"/>
              </a:ext>
            </a:extLst>
          </p:cNvPr>
          <p:cNvSpPr txBox="1"/>
          <p:nvPr/>
        </p:nvSpPr>
        <p:spPr>
          <a:xfrm>
            <a:off x="2323752" y="1944084"/>
            <a:ext cx="543739" cy="307777"/>
          </a:xfrm>
          <a:prstGeom prst="rect">
            <a:avLst/>
          </a:prstGeom>
          <a:noFill/>
        </p:spPr>
        <p:txBody>
          <a:bodyPr wrap="square" rtlCol="0">
            <a:spAutoFit/>
          </a:bodyPr>
          <a:lstStyle/>
          <a:p>
            <a:r>
              <a:rPr lang="ja-JP" altLang="en-US" sz="1400"/>
              <a:t>いた</a:t>
            </a:r>
            <a:endParaRPr kumimoji="1" lang="ja-JP" altLang="en-US" sz="1400"/>
          </a:p>
        </p:txBody>
      </p:sp>
      <p:sp>
        <p:nvSpPr>
          <p:cNvPr id="18" name="テキスト ボックス 17">
            <a:extLst>
              <a:ext uri="{FF2B5EF4-FFF2-40B4-BE49-F238E27FC236}">
                <a16:creationId xmlns:a16="http://schemas.microsoft.com/office/drawing/2014/main" id="{F983012C-3738-6566-4BB3-03EE998C135A}"/>
              </a:ext>
            </a:extLst>
          </p:cNvPr>
          <p:cNvSpPr txBox="1"/>
          <p:nvPr/>
        </p:nvSpPr>
        <p:spPr>
          <a:xfrm>
            <a:off x="5858373" y="1031840"/>
            <a:ext cx="543739" cy="307777"/>
          </a:xfrm>
          <a:prstGeom prst="rect">
            <a:avLst/>
          </a:prstGeom>
          <a:noFill/>
        </p:spPr>
        <p:txBody>
          <a:bodyPr wrap="none" rtlCol="0">
            <a:spAutoFit/>
          </a:bodyPr>
          <a:lstStyle/>
          <a:p>
            <a:r>
              <a:rPr kumimoji="1" lang="ja-JP" altLang="en-US" sz="1400"/>
              <a:t>はき</a:t>
            </a:r>
          </a:p>
        </p:txBody>
      </p:sp>
      <p:sp>
        <p:nvSpPr>
          <p:cNvPr id="20" name="テキスト ボックス 19">
            <a:extLst>
              <a:ext uri="{FF2B5EF4-FFF2-40B4-BE49-F238E27FC236}">
                <a16:creationId xmlns:a16="http://schemas.microsoft.com/office/drawing/2014/main" id="{176AA03D-084D-10E2-7BE4-0F214328CE1A}"/>
              </a:ext>
            </a:extLst>
          </p:cNvPr>
          <p:cNvSpPr txBox="1"/>
          <p:nvPr/>
        </p:nvSpPr>
        <p:spPr>
          <a:xfrm>
            <a:off x="6721913" y="1012357"/>
            <a:ext cx="364202" cy="307777"/>
          </a:xfrm>
          <a:prstGeom prst="rect">
            <a:avLst/>
          </a:prstGeom>
          <a:noFill/>
        </p:spPr>
        <p:txBody>
          <a:bodyPr wrap="none" rtlCol="0">
            <a:spAutoFit/>
          </a:bodyPr>
          <a:lstStyle/>
          <a:p>
            <a:r>
              <a:rPr kumimoji="1" lang="ja-JP" altLang="en-US" sz="1400"/>
              <a:t>け</a:t>
            </a:r>
          </a:p>
        </p:txBody>
      </p:sp>
      <p:sp>
        <p:nvSpPr>
          <p:cNvPr id="21" name="テキスト ボックス 20">
            <a:extLst>
              <a:ext uri="{FF2B5EF4-FFF2-40B4-BE49-F238E27FC236}">
                <a16:creationId xmlns:a16="http://schemas.microsoft.com/office/drawing/2014/main" id="{04ED4787-4366-4140-B4C2-0BF13B9F60A9}"/>
              </a:ext>
            </a:extLst>
          </p:cNvPr>
          <p:cNvSpPr txBox="1"/>
          <p:nvPr/>
        </p:nvSpPr>
        <p:spPr>
          <a:xfrm>
            <a:off x="5566608" y="1511259"/>
            <a:ext cx="723275" cy="307777"/>
          </a:xfrm>
          <a:prstGeom prst="rect">
            <a:avLst/>
          </a:prstGeom>
          <a:noFill/>
        </p:spPr>
        <p:txBody>
          <a:bodyPr wrap="none" rtlCol="0">
            <a:spAutoFit/>
          </a:bodyPr>
          <a:lstStyle/>
          <a:p>
            <a:r>
              <a:rPr kumimoji="1" lang="ja-JP" altLang="en-US" sz="1400"/>
              <a:t>からだ</a:t>
            </a:r>
          </a:p>
        </p:txBody>
      </p:sp>
      <p:sp>
        <p:nvSpPr>
          <p:cNvPr id="22" name="テキスト ボックス 21">
            <a:extLst>
              <a:ext uri="{FF2B5EF4-FFF2-40B4-BE49-F238E27FC236}">
                <a16:creationId xmlns:a16="http://schemas.microsoft.com/office/drawing/2014/main" id="{61DA6406-0422-A43D-F8FB-7BFDD2FC3A64}"/>
              </a:ext>
            </a:extLst>
          </p:cNvPr>
          <p:cNvSpPr txBox="1"/>
          <p:nvPr/>
        </p:nvSpPr>
        <p:spPr>
          <a:xfrm>
            <a:off x="6499031" y="1514837"/>
            <a:ext cx="543739" cy="307777"/>
          </a:xfrm>
          <a:prstGeom prst="rect">
            <a:avLst/>
          </a:prstGeom>
          <a:noFill/>
        </p:spPr>
        <p:txBody>
          <a:bodyPr wrap="none" rtlCol="0">
            <a:spAutoFit/>
          </a:bodyPr>
          <a:lstStyle/>
          <a:p>
            <a:r>
              <a:rPr kumimoji="1" lang="ja-JP" altLang="en-US" sz="1400"/>
              <a:t>いた</a:t>
            </a:r>
          </a:p>
        </p:txBody>
      </p:sp>
      <p:sp>
        <p:nvSpPr>
          <p:cNvPr id="24" name="テキスト ボックス 23">
            <a:extLst>
              <a:ext uri="{FF2B5EF4-FFF2-40B4-BE49-F238E27FC236}">
                <a16:creationId xmlns:a16="http://schemas.microsoft.com/office/drawing/2014/main" id="{E4A9D448-B20D-32BF-F6A8-11A14167BC1B}"/>
              </a:ext>
            </a:extLst>
          </p:cNvPr>
          <p:cNvSpPr txBox="1"/>
          <p:nvPr/>
        </p:nvSpPr>
        <p:spPr>
          <a:xfrm>
            <a:off x="6130242" y="2464070"/>
            <a:ext cx="877163" cy="369332"/>
          </a:xfrm>
          <a:prstGeom prst="rect">
            <a:avLst/>
          </a:prstGeom>
          <a:noFill/>
        </p:spPr>
        <p:txBody>
          <a:bodyPr wrap="none" rtlCol="0">
            <a:spAutoFit/>
          </a:bodyPr>
          <a:lstStyle/>
          <a:p>
            <a:r>
              <a:rPr kumimoji="1" lang="ja-JP" altLang="en-US"/>
              <a:t>ふあん</a:t>
            </a:r>
          </a:p>
        </p:txBody>
      </p:sp>
      <p:sp>
        <p:nvSpPr>
          <p:cNvPr id="25" name="テキスト ボックス 24">
            <a:extLst>
              <a:ext uri="{FF2B5EF4-FFF2-40B4-BE49-F238E27FC236}">
                <a16:creationId xmlns:a16="http://schemas.microsoft.com/office/drawing/2014/main" id="{F99E3203-DC1E-8D06-C074-FBA1AB94DB08}"/>
              </a:ext>
            </a:extLst>
          </p:cNvPr>
          <p:cNvSpPr txBox="1"/>
          <p:nvPr/>
        </p:nvSpPr>
        <p:spPr>
          <a:xfrm>
            <a:off x="7221562" y="2446938"/>
            <a:ext cx="646331" cy="369332"/>
          </a:xfrm>
          <a:prstGeom prst="rect">
            <a:avLst/>
          </a:prstGeom>
          <a:noFill/>
        </p:spPr>
        <p:txBody>
          <a:bodyPr wrap="none" rtlCol="0">
            <a:spAutoFit/>
          </a:bodyPr>
          <a:lstStyle/>
          <a:p>
            <a:r>
              <a:rPr kumimoji="1" lang="ja-JP" altLang="en-US"/>
              <a:t>ねむ</a:t>
            </a:r>
          </a:p>
        </p:txBody>
      </p:sp>
      <p:sp>
        <p:nvSpPr>
          <p:cNvPr id="26" name="テキスト ボックス 25">
            <a:extLst>
              <a:ext uri="{FF2B5EF4-FFF2-40B4-BE49-F238E27FC236}">
                <a16:creationId xmlns:a16="http://schemas.microsoft.com/office/drawing/2014/main" id="{3FDAA323-D36B-9CEF-28FC-F3CBEA659F32}"/>
              </a:ext>
            </a:extLst>
          </p:cNvPr>
          <p:cNvSpPr txBox="1"/>
          <p:nvPr/>
        </p:nvSpPr>
        <p:spPr>
          <a:xfrm>
            <a:off x="8742995" y="4175207"/>
            <a:ext cx="1107996" cy="369332"/>
          </a:xfrm>
          <a:prstGeom prst="rect">
            <a:avLst/>
          </a:prstGeom>
          <a:noFill/>
        </p:spPr>
        <p:txBody>
          <a:bodyPr wrap="none" rtlCol="0">
            <a:spAutoFit/>
          </a:bodyPr>
          <a:lstStyle/>
          <a:p>
            <a:r>
              <a:rPr lang="ja-JP" altLang="en-US"/>
              <a:t>かんじゃ</a:t>
            </a:r>
            <a:endParaRPr kumimoji="1" lang="ja-JP" altLang="en-US"/>
          </a:p>
        </p:txBody>
      </p:sp>
      <p:sp>
        <p:nvSpPr>
          <p:cNvPr id="27" name="テキスト ボックス 26">
            <a:extLst>
              <a:ext uri="{FF2B5EF4-FFF2-40B4-BE49-F238E27FC236}">
                <a16:creationId xmlns:a16="http://schemas.microsoft.com/office/drawing/2014/main" id="{4F1758A3-5A7C-0305-5F8B-B21192352B55}"/>
              </a:ext>
            </a:extLst>
          </p:cNvPr>
          <p:cNvSpPr txBox="1"/>
          <p:nvPr/>
        </p:nvSpPr>
        <p:spPr>
          <a:xfrm>
            <a:off x="8670540" y="4713128"/>
            <a:ext cx="543739" cy="307777"/>
          </a:xfrm>
          <a:prstGeom prst="rect">
            <a:avLst/>
          </a:prstGeom>
          <a:noFill/>
        </p:spPr>
        <p:txBody>
          <a:bodyPr wrap="none" rtlCol="0">
            <a:spAutoFit/>
          </a:bodyPr>
          <a:lstStyle/>
          <a:p>
            <a:r>
              <a:rPr kumimoji="1" lang="ja-JP" altLang="en-US" sz="1400"/>
              <a:t>まわ</a:t>
            </a:r>
          </a:p>
        </p:txBody>
      </p:sp>
      <p:sp>
        <p:nvSpPr>
          <p:cNvPr id="28" name="テキスト ボックス 27">
            <a:extLst>
              <a:ext uri="{FF2B5EF4-FFF2-40B4-BE49-F238E27FC236}">
                <a16:creationId xmlns:a16="http://schemas.microsoft.com/office/drawing/2014/main" id="{19BD3429-DF15-E08F-7408-A80511430592}"/>
              </a:ext>
            </a:extLst>
          </p:cNvPr>
          <p:cNvSpPr txBox="1"/>
          <p:nvPr/>
        </p:nvSpPr>
        <p:spPr>
          <a:xfrm>
            <a:off x="9761164" y="4772762"/>
            <a:ext cx="543739" cy="307777"/>
          </a:xfrm>
          <a:prstGeom prst="rect">
            <a:avLst/>
          </a:prstGeom>
          <a:noFill/>
        </p:spPr>
        <p:txBody>
          <a:bodyPr wrap="none" rtlCol="0">
            <a:spAutoFit/>
          </a:bodyPr>
          <a:lstStyle/>
          <a:p>
            <a:r>
              <a:rPr lang="ja-JP" altLang="en-US" sz="1400"/>
              <a:t>ひと</a:t>
            </a:r>
            <a:endParaRPr kumimoji="1" lang="ja-JP" altLang="en-US" sz="1400"/>
          </a:p>
        </p:txBody>
      </p:sp>
      <p:sp>
        <p:nvSpPr>
          <p:cNvPr id="35" name="テキスト ボックス 34">
            <a:extLst>
              <a:ext uri="{FF2B5EF4-FFF2-40B4-BE49-F238E27FC236}">
                <a16:creationId xmlns:a16="http://schemas.microsoft.com/office/drawing/2014/main" id="{67519547-F760-4763-CE13-4BF105F3893D}"/>
              </a:ext>
            </a:extLst>
          </p:cNvPr>
          <p:cNvSpPr txBox="1"/>
          <p:nvPr/>
        </p:nvSpPr>
        <p:spPr>
          <a:xfrm>
            <a:off x="717106" y="3956134"/>
            <a:ext cx="723275" cy="307777"/>
          </a:xfrm>
          <a:prstGeom prst="rect">
            <a:avLst/>
          </a:prstGeom>
          <a:noFill/>
        </p:spPr>
        <p:txBody>
          <a:bodyPr wrap="none" rtlCol="0">
            <a:spAutoFit/>
          </a:bodyPr>
          <a:lstStyle/>
          <a:p>
            <a:r>
              <a:rPr kumimoji="1" lang="ja-JP" altLang="en-US" sz="1400"/>
              <a:t>くすり</a:t>
            </a:r>
          </a:p>
        </p:txBody>
      </p:sp>
      <p:sp>
        <p:nvSpPr>
          <p:cNvPr id="36" name="テキスト ボックス 35">
            <a:extLst>
              <a:ext uri="{FF2B5EF4-FFF2-40B4-BE49-F238E27FC236}">
                <a16:creationId xmlns:a16="http://schemas.microsoft.com/office/drawing/2014/main" id="{ACBB9AF1-AF9B-EB34-43D7-0E7F680BA39A}"/>
              </a:ext>
            </a:extLst>
          </p:cNvPr>
          <p:cNvSpPr txBox="1"/>
          <p:nvPr/>
        </p:nvSpPr>
        <p:spPr>
          <a:xfrm>
            <a:off x="1658104" y="3920737"/>
            <a:ext cx="646331" cy="307777"/>
          </a:xfrm>
          <a:prstGeom prst="rect">
            <a:avLst/>
          </a:prstGeom>
          <a:noFill/>
        </p:spPr>
        <p:txBody>
          <a:bodyPr wrap="square" rtlCol="0">
            <a:spAutoFit/>
          </a:bodyPr>
          <a:lstStyle/>
          <a:p>
            <a:r>
              <a:rPr kumimoji="1" lang="ja-JP" altLang="en-US" sz="1400"/>
              <a:t>いた</a:t>
            </a:r>
          </a:p>
        </p:txBody>
      </p:sp>
      <p:sp>
        <p:nvSpPr>
          <p:cNvPr id="38" name="テキスト ボックス 37">
            <a:extLst>
              <a:ext uri="{FF2B5EF4-FFF2-40B4-BE49-F238E27FC236}">
                <a16:creationId xmlns:a16="http://schemas.microsoft.com/office/drawing/2014/main" id="{4AF0F469-4D7D-4A5F-889F-D1372853D9E3}"/>
              </a:ext>
            </a:extLst>
          </p:cNvPr>
          <p:cNvSpPr txBox="1"/>
          <p:nvPr/>
        </p:nvSpPr>
        <p:spPr>
          <a:xfrm>
            <a:off x="2683158" y="4481900"/>
            <a:ext cx="543739" cy="307777"/>
          </a:xfrm>
          <a:prstGeom prst="rect">
            <a:avLst/>
          </a:prstGeom>
          <a:noFill/>
        </p:spPr>
        <p:txBody>
          <a:bodyPr wrap="none" rtlCol="0">
            <a:spAutoFit/>
          </a:bodyPr>
          <a:lstStyle/>
          <a:p>
            <a:r>
              <a:rPr kumimoji="1" lang="ja-JP" altLang="en-US" sz="1400"/>
              <a:t>みみ</a:t>
            </a:r>
          </a:p>
        </p:txBody>
      </p:sp>
      <p:sp>
        <p:nvSpPr>
          <p:cNvPr id="39" name="テキスト ボックス 38">
            <a:extLst>
              <a:ext uri="{FF2B5EF4-FFF2-40B4-BE49-F238E27FC236}">
                <a16:creationId xmlns:a16="http://schemas.microsoft.com/office/drawing/2014/main" id="{9523D62F-7AA7-F522-3107-FC346C193E35}"/>
              </a:ext>
            </a:extLst>
          </p:cNvPr>
          <p:cNvSpPr txBox="1"/>
          <p:nvPr/>
        </p:nvSpPr>
        <p:spPr>
          <a:xfrm>
            <a:off x="1260831" y="5072193"/>
            <a:ext cx="670868" cy="307777"/>
          </a:xfrm>
          <a:prstGeom prst="rect">
            <a:avLst/>
          </a:prstGeom>
          <a:noFill/>
        </p:spPr>
        <p:txBody>
          <a:bodyPr wrap="square" rtlCol="0">
            <a:spAutoFit/>
          </a:bodyPr>
          <a:lstStyle/>
          <a:p>
            <a:r>
              <a:rPr kumimoji="1" lang="ja-JP" altLang="en-US" sz="1400"/>
              <a:t>ひと</a:t>
            </a:r>
          </a:p>
        </p:txBody>
      </p:sp>
      <p:sp>
        <p:nvSpPr>
          <p:cNvPr id="40" name="テキスト ボックス 39">
            <a:extLst>
              <a:ext uri="{FF2B5EF4-FFF2-40B4-BE49-F238E27FC236}">
                <a16:creationId xmlns:a16="http://schemas.microsoft.com/office/drawing/2014/main" id="{F9A55E06-D209-D935-9B40-5A099E19B812}"/>
              </a:ext>
            </a:extLst>
          </p:cNvPr>
          <p:cNvSpPr txBox="1"/>
          <p:nvPr/>
        </p:nvSpPr>
        <p:spPr>
          <a:xfrm>
            <a:off x="3179160" y="5037172"/>
            <a:ext cx="902811" cy="307777"/>
          </a:xfrm>
          <a:prstGeom prst="rect">
            <a:avLst/>
          </a:prstGeom>
          <a:noFill/>
        </p:spPr>
        <p:txBody>
          <a:bodyPr wrap="none" rtlCol="0">
            <a:spAutoFit/>
          </a:bodyPr>
          <a:lstStyle/>
          <a:p>
            <a:r>
              <a:rPr kumimoji="1" lang="ja-JP" altLang="en-US" sz="1400"/>
              <a:t>せいかつ</a:t>
            </a:r>
          </a:p>
        </p:txBody>
      </p:sp>
      <p:sp>
        <p:nvSpPr>
          <p:cNvPr id="6" name="テキスト ボックス 5">
            <a:extLst>
              <a:ext uri="{FF2B5EF4-FFF2-40B4-BE49-F238E27FC236}">
                <a16:creationId xmlns:a16="http://schemas.microsoft.com/office/drawing/2014/main" id="{6913AAA0-C391-705D-47AE-AF3AD560A3A5}"/>
              </a:ext>
            </a:extLst>
          </p:cNvPr>
          <p:cNvSpPr txBox="1"/>
          <p:nvPr/>
        </p:nvSpPr>
        <p:spPr>
          <a:xfrm>
            <a:off x="1268269" y="4496445"/>
            <a:ext cx="723275" cy="307777"/>
          </a:xfrm>
          <a:prstGeom prst="rect">
            <a:avLst/>
          </a:prstGeom>
          <a:noFill/>
        </p:spPr>
        <p:txBody>
          <a:bodyPr wrap="none" rtlCol="0">
            <a:spAutoFit/>
          </a:bodyPr>
          <a:lstStyle/>
          <a:p>
            <a:r>
              <a:rPr lang="ja-JP" altLang="en-US" sz="1400"/>
              <a:t>ふあん</a:t>
            </a:r>
            <a:endParaRPr kumimoji="1" lang="ja-JP" altLang="en-US" sz="1400"/>
          </a:p>
        </p:txBody>
      </p:sp>
      <p:sp>
        <p:nvSpPr>
          <p:cNvPr id="17" name="テキスト ボックス 16">
            <a:extLst>
              <a:ext uri="{FF2B5EF4-FFF2-40B4-BE49-F238E27FC236}">
                <a16:creationId xmlns:a16="http://schemas.microsoft.com/office/drawing/2014/main" id="{523FE2F1-411B-BC1B-7BD3-FFDD893A0F25}"/>
              </a:ext>
            </a:extLst>
          </p:cNvPr>
          <p:cNvSpPr txBox="1"/>
          <p:nvPr/>
        </p:nvSpPr>
        <p:spPr>
          <a:xfrm>
            <a:off x="2456792" y="5517639"/>
            <a:ext cx="1107996" cy="369332"/>
          </a:xfrm>
          <a:prstGeom prst="rect">
            <a:avLst/>
          </a:prstGeom>
          <a:noFill/>
        </p:spPr>
        <p:txBody>
          <a:bodyPr wrap="none" rtlCol="0">
            <a:spAutoFit/>
          </a:bodyPr>
          <a:lstStyle/>
          <a:p>
            <a:r>
              <a:rPr kumimoji="1" lang="ja-JP" altLang="en-US"/>
              <a:t>おうえん</a:t>
            </a:r>
          </a:p>
        </p:txBody>
      </p:sp>
    </p:spTree>
    <p:extLst>
      <p:ext uri="{BB962C8B-B14F-4D97-AF65-F5344CB8AC3E}">
        <p14:creationId xmlns:p14="http://schemas.microsoft.com/office/powerpoint/2010/main" val="2612061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p:cNvSpPr txBox="1"/>
          <p:nvPr/>
        </p:nvSpPr>
        <p:spPr>
          <a:xfrm>
            <a:off x="544750" y="198165"/>
            <a:ext cx="10992254" cy="1446550"/>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44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いろいろな専門家がチームになって、</a:t>
            </a:r>
            <a:endParaRPr lang="en-US" altLang="ja-JP" sz="44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defRPr kumimoji="1" sz="1800" b="0" i="0" normalizeH="0" noProof="0">
                <a:uLnTx/>
                <a:uFillTx/>
                <a:latin typeface="+mn-lt"/>
                <a:ea typeface="+mn-ea"/>
                <a:cs typeface="+mn-cs"/>
              </a:defRPr>
            </a:pPr>
            <a:r>
              <a:rPr lang="ja-JP" altLang="en-US" sz="4400" b="1">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患者さんを応援している</a:t>
            </a:r>
          </a:p>
        </p:txBody>
      </p:sp>
      <p:grpSp>
        <p:nvGrpSpPr>
          <p:cNvPr id="9" name="グループ化 8"/>
          <p:cNvGrpSpPr/>
          <p:nvPr/>
        </p:nvGrpSpPr>
        <p:grpSpPr>
          <a:xfrm>
            <a:off x="1391478" y="1664170"/>
            <a:ext cx="9243585" cy="5153604"/>
            <a:chOff x="298938" y="1704395"/>
            <a:chExt cx="8355125" cy="4667571"/>
          </a:xfrm>
        </p:grpSpPr>
        <p:sp>
          <p:nvSpPr>
            <p:cNvPr id="7" name="円/楕円 6"/>
            <p:cNvSpPr/>
            <p:nvPr/>
          </p:nvSpPr>
          <p:spPr>
            <a:xfrm>
              <a:off x="2924482" y="2475462"/>
              <a:ext cx="3335224" cy="3141932"/>
            </a:xfrm>
            <a:prstGeom prst="ellipse">
              <a:avLst/>
            </a:prstGeom>
            <a:noFill/>
            <a:ln w="254000">
              <a:solidFill>
                <a:srgbClr val="FFCB97">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stStyle>
            <a:p>
              <a:pPr algn="ctr">
                <a:defRPr kumimoji="1" sz="1800" b="0" i="0" normalizeH="0" noProof="0">
                  <a:uLnTx/>
                  <a:uFillTx/>
                  <a:latin typeface="Calibri"/>
                  <a:ea typeface="Arial" panose="020B0604020202020204" pitchFamily="34" charset="0"/>
                  <a:cs typeface="Arial" panose="020B0604020202020204" pitchFamily="34" charset="0"/>
                </a:defRPr>
              </a:pPr>
              <a:endParaRPr lang="ja-JP" altLang="en-US"/>
            </a:p>
          </p:txBody>
        </p:sp>
        <p:sp>
          <p:nvSpPr>
            <p:cNvPr id="54" name="テキスト ボックス 53"/>
            <p:cNvSpPr txBox="1"/>
            <p:nvPr/>
          </p:nvSpPr>
          <p:spPr>
            <a:xfrm>
              <a:off x="6190084" y="4742287"/>
              <a:ext cx="2463979" cy="1567033"/>
            </a:xfrm>
            <a:prstGeom prst="ellipse">
              <a:avLst/>
            </a:prstGeom>
            <a:solidFill>
              <a:srgbClr val="FCFEBE">
                <a:alpha val="80000"/>
              </a:srgbClr>
            </a:solidFill>
            <a:ln>
              <a:noFill/>
            </a:ln>
            <a:effectLst>
              <a:softEdge rad="127000"/>
            </a:effectLst>
          </p:spPr>
          <p:txBody>
            <a:bodyPr wrap="square" tIns="144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日常生活を取り戻す</a:t>
              </a:r>
            </a:p>
          </p:txBody>
        </p:sp>
        <p:sp>
          <p:nvSpPr>
            <p:cNvPr id="55" name="テキスト ボックス 54"/>
            <p:cNvSpPr txBox="1"/>
            <p:nvPr/>
          </p:nvSpPr>
          <p:spPr>
            <a:xfrm>
              <a:off x="298938" y="4725144"/>
              <a:ext cx="2606186" cy="1584175"/>
            </a:xfrm>
            <a:prstGeom prst="ellipse">
              <a:avLst/>
            </a:prstGeom>
            <a:solidFill>
              <a:srgbClr val="FCFEBE">
                <a:alpha val="80000"/>
              </a:srgbClr>
            </a:solidFill>
            <a:effectLst>
              <a:softEdge rad="127000"/>
            </a:effectLst>
          </p:spPr>
          <p:txBody>
            <a:bodyPr wrap="square" tIns="144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お金やくらしの相談</a:t>
              </a:r>
            </a:p>
          </p:txBody>
        </p:sp>
        <p:sp>
          <p:nvSpPr>
            <p:cNvPr id="52" name="テキスト ボックス 51"/>
            <p:cNvSpPr txBox="1"/>
            <p:nvPr/>
          </p:nvSpPr>
          <p:spPr>
            <a:xfrm>
              <a:off x="592510" y="1787794"/>
              <a:ext cx="2283553" cy="1791650"/>
            </a:xfrm>
            <a:prstGeom prst="ellipse">
              <a:avLst/>
            </a:prstGeom>
            <a:solidFill>
              <a:srgbClr val="FCFEBE">
                <a:alpha val="80000"/>
              </a:srgbClr>
            </a:solidFill>
            <a:ln>
              <a:noFill/>
            </a:ln>
            <a:effectLst>
              <a:softEdge rad="127000"/>
            </a:effectLst>
          </p:spPr>
          <p:txBody>
            <a:bodyPr wrap="square" tIns="108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暮らしや気持ちを助ける</a:t>
              </a:r>
              <a:endParaRPr lang="en-US" altLang="ja-JP" sz="2400" b="1" dirty="0">
                <a:solidFill>
                  <a:srgbClr val="FF860D"/>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テキスト ボックス 43"/>
            <p:cNvSpPr txBox="1"/>
            <p:nvPr/>
          </p:nvSpPr>
          <p:spPr>
            <a:xfrm>
              <a:off x="6338323" y="1804716"/>
              <a:ext cx="2220512" cy="1774728"/>
            </a:xfrm>
            <a:prstGeom prst="ellipse">
              <a:avLst/>
            </a:prstGeom>
            <a:solidFill>
              <a:srgbClr val="FCFEBE">
                <a:alpha val="80000"/>
              </a:srgbClr>
            </a:solidFill>
            <a:ln>
              <a:noFill/>
            </a:ln>
            <a:effectLst>
              <a:softEdge rad="127000"/>
            </a:effectLst>
          </p:spPr>
          <p:txBody>
            <a:bodyPr wrap="square" tIns="108000" rtlCol="0" anchor="ctr" anchorCtr="0">
              <a:noAutofit/>
            </a:bodyPr>
            <a:lstStyle>
              <a:defPPr>
                <a:defRPr lang="ja-JP"/>
              </a:defPPr>
            </a:lstStyle>
            <a:p>
              <a:pPr algn="ctr">
                <a:defRPr kumimoji="1" sz="1800" b="0" i="0" normalizeH="0" noProof="0">
                  <a:uLnTx/>
                  <a:uFillTx/>
                  <a:latin typeface="+mn-lt"/>
                  <a:ea typeface="+mn-ea"/>
                  <a:cs typeface="+mn-cs"/>
                </a:defRPr>
              </a:pP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痛みを</a:t>
              </a:r>
              <a:br>
                <a:rPr lang="en-US" altLang="ja-JP" sz="2400" b="1" dirty="0">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2400" b="1">
                  <a:solidFill>
                    <a:srgbClr val="FF860D"/>
                  </a:solidFill>
                  <a:latin typeface="メイリオ" panose="020B0604030504040204" pitchFamily="50" charset="-128"/>
                  <a:ea typeface="メイリオ" panose="020B0604030504040204" pitchFamily="50" charset="-128"/>
                  <a:cs typeface="メイリオ" panose="020B0604030504040204" pitchFamily="50" charset="-128"/>
                </a:rPr>
                <a:t>取り除く</a:t>
              </a:r>
            </a:p>
          </p:txBody>
        </p:sp>
        <p:pic>
          <p:nvPicPr>
            <p:cNvPr id="22" name="Picture 2" descr="C:\Users\nakamura\Desktop\サタケさんイラストスライド化拡大-02.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20507" y="3084274"/>
              <a:ext cx="1175598" cy="930642"/>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3937408" y="3955427"/>
              <a:ext cx="1512168" cy="276999"/>
            </a:xfrm>
            <a:prstGeom prst="rect">
              <a:avLst/>
            </a:prstGeom>
            <a:noFill/>
          </p:spPr>
          <p:txBody>
            <a:bodyPr wrap="square" rtlCol="0">
              <a:spAutoFit/>
            </a:bodyPr>
            <a:lstStyle>
              <a:defPPr>
                <a:defRPr lang="ja-JP"/>
              </a:defPPr>
            </a:lstStyle>
            <a:p>
              <a:pPr algn="ctr">
                <a:defRPr kumimoji="1" sz="1800" b="0" i="0" normalizeH="0" noProof="0">
                  <a:uLnTx/>
                  <a:uFillTx/>
                  <a:latin typeface="+mn-lt"/>
                  <a:ea typeface="+mn-ea"/>
                  <a:cs typeface="+mn-cs"/>
                </a:defRPr>
              </a:pPr>
              <a:r>
                <a:rPr lang="ja-JP" altLang="en-US" sz="1200" b="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患者・その家族</a:t>
              </a:r>
            </a:p>
          </p:txBody>
        </p:sp>
        <p:pic>
          <p:nvPicPr>
            <p:cNvPr id="2058" name="Picture 10" descr="C:\Users\nakamura\Desktop\イラスト-26.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527154" y="2132856"/>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C:\Users\nakamura\Desktop\イラスト-28.png"/>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968101" y="4986415"/>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nakamura\Desktop\イラスト-27.png"/>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920540" y="2178103"/>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C:\Users\nakamura\Desktop\イラスト-29.png"/>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862872" y="3530544"/>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Users\nakamura\Desktop\イラスト-30.png"/>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508026" y="3530545"/>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C:\Users\nakamura\Desktop\イラスト-31.png"/>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511758" y="4977928"/>
              <a:ext cx="840793" cy="96286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Users\nakamura\Desktop\イラスト-32.png"/>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073199" y="4134092"/>
              <a:ext cx="1146690" cy="894419"/>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descr="C:\Users\nakamura\Desktop\イラスト-25.png"/>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4245868" y="1704395"/>
              <a:ext cx="840793" cy="962865"/>
            </a:xfrm>
            <a:prstGeom prst="rect">
              <a:avLst/>
            </a:prstGeom>
            <a:noFill/>
            <a:extLst>
              <a:ext uri="{909E8E84-426E-40DD-AFC4-6F175D3DCCD1}">
                <a14:hiddenFill xmlns:a14="http://schemas.microsoft.com/office/drawing/2010/main">
                  <a:solidFill>
                    <a:srgbClr val="FFFFFF"/>
                  </a:solidFill>
                </a14:hiddenFill>
              </a:ext>
            </a:extLst>
          </p:spPr>
        </p:pic>
        <p:sp>
          <p:nvSpPr>
            <p:cNvPr id="27" name="角丸四角形 26"/>
            <p:cNvSpPr/>
            <p:nvPr/>
          </p:nvSpPr>
          <p:spPr>
            <a:xfrm>
              <a:off x="5345334" y="2996952"/>
              <a:ext cx="1156054"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薬剤師</a:t>
              </a:r>
            </a:p>
          </p:txBody>
        </p:sp>
        <p:sp>
          <p:nvSpPr>
            <p:cNvPr id="29" name="角丸四角形 28"/>
            <p:cNvSpPr/>
            <p:nvPr/>
          </p:nvSpPr>
          <p:spPr>
            <a:xfrm>
              <a:off x="4696966" y="5916958"/>
              <a:ext cx="1310506"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nchor="ctr">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リハビリ</a:t>
              </a:r>
              <a:endParaRPr lang="en-US" altLang="ja-JP" sz="22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32" name="角丸四角形 31"/>
            <p:cNvSpPr/>
            <p:nvPr/>
          </p:nvSpPr>
          <p:spPr>
            <a:xfrm>
              <a:off x="2778383" y="3000121"/>
              <a:ext cx="1100862"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看護師</a:t>
              </a:r>
            </a:p>
          </p:txBody>
        </p:sp>
        <p:sp>
          <p:nvSpPr>
            <p:cNvPr id="49" name="角丸四角形 48"/>
            <p:cNvSpPr/>
            <p:nvPr/>
          </p:nvSpPr>
          <p:spPr>
            <a:xfrm>
              <a:off x="4219812" y="2546986"/>
              <a:ext cx="868560" cy="483285"/>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no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医師</a:t>
              </a:r>
            </a:p>
          </p:txBody>
        </p:sp>
        <p:sp>
          <p:nvSpPr>
            <p:cNvPr id="23" name="角丸四角形 22"/>
            <p:cNvSpPr/>
            <p:nvPr/>
          </p:nvSpPr>
          <p:spPr>
            <a:xfrm>
              <a:off x="3381724" y="5916957"/>
              <a:ext cx="1099218"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nchor="ctr">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栄養士</a:t>
              </a:r>
            </a:p>
          </p:txBody>
        </p:sp>
        <p:sp>
          <p:nvSpPr>
            <p:cNvPr id="28" name="角丸四角形 27"/>
            <p:cNvSpPr/>
            <p:nvPr/>
          </p:nvSpPr>
          <p:spPr>
            <a:xfrm>
              <a:off x="5345038" y="4257446"/>
              <a:ext cx="1871912" cy="45500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カウンセラー</a:t>
              </a:r>
            </a:p>
          </p:txBody>
        </p:sp>
        <p:sp>
          <p:nvSpPr>
            <p:cNvPr id="31" name="角丸四角形 30"/>
            <p:cNvSpPr/>
            <p:nvPr/>
          </p:nvSpPr>
          <p:spPr>
            <a:xfrm>
              <a:off x="2176686" y="4254142"/>
              <a:ext cx="1523047" cy="745158"/>
            </a:xfrm>
            <a:prstGeom prst="roundRect">
              <a:avLst/>
            </a:prstGeom>
            <a:solidFill>
              <a:srgbClr val="FF9933"/>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0" tIns="72000" rIns="0" bIns="0">
              <a:spAutoFit/>
            </a:bodyPr>
            <a:lstStyle>
              <a:defPPr>
                <a:defRPr lang="ja-JP"/>
              </a:defPPr>
            </a:lstStyle>
            <a:p>
              <a:pPr algn="ctr" fontAlgn="base">
                <a:lnSpc>
                  <a:spcPts val="2300"/>
                </a:lnSpc>
                <a:spcAft>
                  <a:spcPct val="0"/>
                </a:spcAft>
                <a:defRPr kumimoji="1" sz="1800" b="0" i="0" normalizeH="0" noProof="0">
                  <a:uLnTx/>
                  <a:uFillTx/>
                  <a:latin typeface="Calibri"/>
                  <a:ea typeface="Arial" panose="020B0604020202020204" pitchFamily="34" charset="0"/>
                  <a:cs typeface="Arial" panose="020B0604020202020204" pitchFamily="34" charset="0"/>
                </a:defRPr>
              </a:pPr>
              <a:r>
                <a:rPr lang="ja-JP" altLang="en-US" sz="2200" b="1">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ソーシャルワーカー</a:t>
              </a:r>
            </a:p>
          </p:txBody>
        </p:sp>
      </p:grpSp>
      <p:sp>
        <p:nvSpPr>
          <p:cNvPr id="2" name="テキスト ボックス 1">
            <a:extLst>
              <a:ext uri="{FF2B5EF4-FFF2-40B4-BE49-F238E27FC236}">
                <a16:creationId xmlns:a16="http://schemas.microsoft.com/office/drawing/2014/main" id="{CB4398C7-4158-A26F-6205-4F28EBB8BC5F}"/>
              </a:ext>
            </a:extLst>
          </p:cNvPr>
          <p:cNvSpPr txBox="1"/>
          <p:nvPr/>
        </p:nvSpPr>
        <p:spPr>
          <a:xfrm>
            <a:off x="4145854" y="-42640"/>
            <a:ext cx="1338828" cy="369332"/>
          </a:xfrm>
          <a:prstGeom prst="rect">
            <a:avLst/>
          </a:prstGeom>
          <a:noFill/>
        </p:spPr>
        <p:txBody>
          <a:bodyPr wrap="none" rtlCol="0">
            <a:spAutoFit/>
          </a:bodyPr>
          <a:lstStyle/>
          <a:p>
            <a:r>
              <a:rPr kumimoji="1" lang="ja-JP" altLang="en-US">
                <a:solidFill>
                  <a:schemeClr val="bg1"/>
                </a:solidFill>
              </a:rPr>
              <a:t>せんもんか</a:t>
            </a:r>
          </a:p>
        </p:txBody>
      </p:sp>
      <p:sp>
        <p:nvSpPr>
          <p:cNvPr id="3" name="テキスト ボックス 2">
            <a:extLst>
              <a:ext uri="{FF2B5EF4-FFF2-40B4-BE49-F238E27FC236}">
                <a16:creationId xmlns:a16="http://schemas.microsoft.com/office/drawing/2014/main" id="{BA99612F-688F-3DBA-CB2A-6C40D6189C7B}"/>
              </a:ext>
            </a:extLst>
          </p:cNvPr>
          <p:cNvSpPr txBox="1"/>
          <p:nvPr/>
        </p:nvSpPr>
        <p:spPr>
          <a:xfrm>
            <a:off x="2979457" y="689373"/>
            <a:ext cx="1107996" cy="369332"/>
          </a:xfrm>
          <a:prstGeom prst="rect">
            <a:avLst/>
          </a:prstGeom>
          <a:noFill/>
        </p:spPr>
        <p:txBody>
          <a:bodyPr wrap="none" rtlCol="0">
            <a:spAutoFit/>
          </a:bodyPr>
          <a:lstStyle/>
          <a:p>
            <a:r>
              <a:rPr kumimoji="1" lang="ja-JP" altLang="en-US">
                <a:solidFill>
                  <a:schemeClr val="bg1"/>
                </a:solidFill>
              </a:rPr>
              <a:t>かんじゃ</a:t>
            </a:r>
          </a:p>
        </p:txBody>
      </p:sp>
      <p:sp>
        <p:nvSpPr>
          <p:cNvPr id="5" name="テキスト ボックス 4">
            <a:extLst>
              <a:ext uri="{FF2B5EF4-FFF2-40B4-BE49-F238E27FC236}">
                <a16:creationId xmlns:a16="http://schemas.microsoft.com/office/drawing/2014/main" id="{8B346D8C-B50A-CB4B-7FB9-94EE69E74554}"/>
              </a:ext>
            </a:extLst>
          </p:cNvPr>
          <p:cNvSpPr txBox="1"/>
          <p:nvPr/>
        </p:nvSpPr>
        <p:spPr>
          <a:xfrm>
            <a:off x="5772605" y="674766"/>
            <a:ext cx="1107996" cy="369332"/>
          </a:xfrm>
          <a:prstGeom prst="rect">
            <a:avLst/>
          </a:prstGeom>
          <a:noFill/>
        </p:spPr>
        <p:txBody>
          <a:bodyPr wrap="none" rtlCol="0">
            <a:spAutoFit/>
          </a:bodyPr>
          <a:lstStyle/>
          <a:p>
            <a:r>
              <a:rPr kumimoji="1" lang="ja-JP" altLang="en-US">
                <a:solidFill>
                  <a:schemeClr val="bg1"/>
                </a:solidFill>
              </a:rPr>
              <a:t>おうえん</a:t>
            </a:r>
          </a:p>
        </p:txBody>
      </p:sp>
      <p:sp>
        <p:nvSpPr>
          <p:cNvPr id="4" name="テキスト ボックス 3">
            <a:extLst>
              <a:ext uri="{FF2B5EF4-FFF2-40B4-BE49-F238E27FC236}">
                <a16:creationId xmlns:a16="http://schemas.microsoft.com/office/drawing/2014/main" id="{5EAB3361-FFA2-0670-EE51-96BDB6B2C343}"/>
              </a:ext>
            </a:extLst>
          </p:cNvPr>
          <p:cNvSpPr txBox="1"/>
          <p:nvPr/>
        </p:nvSpPr>
        <p:spPr>
          <a:xfrm>
            <a:off x="7091421" y="3376859"/>
            <a:ext cx="1082348" cy="307777"/>
          </a:xfrm>
          <a:prstGeom prst="rect">
            <a:avLst/>
          </a:prstGeom>
          <a:noFill/>
        </p:spPr>
        <p:txBody>
          <a:bodyPr wrap="none" rtlCol="0">
            <a:spAutoFit/>
          </a:bodyPr>
          <a:lstStyle/>
          <a:p>
            <a:r>
              <a:rPr kumimoji="1" lang="ja-JP" altLang="en-US" sz="1400">
                <a:solidFill>
                  <a:schemeClr val="bg1"/>
                </a:solidFill>
              </a:rPr>
              <a:t>やくざいし</a:t>
            </a:r>
          </a:p>
        </p:txBody>
      </p:sp>
      <p:sp>
        <p:nvSpPr>
          <p:cNvPr id="8" name="テキスト ボックス 7">
            <a:extLst>
              <a:ext uri="{FF2B5EF4-FFF2-40B4-BE49-F238E27FC236}">
                <a16:creationId xmlns:a16="http://schemas.microsoft.com/office/drawing/2014/main" id="{574E72B8-A391-36A5-F645-AD21B5566E56}"/>
              </a:ext>
            </a:extLst>
          </p:cNvPr>
          <p:cNvSpPr txBox="1"/>
          <p:nvPr/>
        </p:nvSpPr>
        <p:spPr>
          <a:xfrm>
            <a:off x="5966522" y="2881001"/>
            <a:ext cx="543739" cy="307777"/>
          </a:xfrm>
          <a:prstGeom prst="rect">
            <a:avLst/>
          </a:prstGeom>
          <a:noFill/>
        </p:spPr>
        <p:txBody>
          <a:bodyPr wrap="none" rtlCol="0">
            <a:spAutoFit/>
          </a:bodyPr>
          <a:lstStyle/>
          <a:p>
            <a:r>
              <a:rPr kumimoji="1" lang="ja-JP" altLang="en-US" sz="1400">
                <a:solidFill>
                  <a:schemeClr val="bg1"/>
                </a:solidFill>
              </a:rPr>
              <a:t>いし</a:t>
            </a:r>
          </a:p>
        </p:txBody>
      </p:sp>
      <p:sp>
        <p:nvSpPr>
          <p:cNvPr id="10" name="テキスト ボックス 9">
            <a:extLst>
              <a:ext uri="{FF2B5EF4-FFF2-40B4-BE49-F238E27FC236}">
                <a16:creationId xmlns:a16="http://schemas.microsoft.com/office/drawing/2014/main" id="{BF25FDD7-5962-588A-1682-4F1B8F084767}"/>
              </a:ext>
            </a:extLst>
          </p:cNvPr>
          <p:cNvSpPr txBox="1"/>
          <p:nvPr/>
        </p:nvSpPr>
        <p:spPr>
          <a:xfrm>
            <a:off x="4312605" y="3361287"/>
            <a:ext cx="902811" cy="307777"/>
          </a:xfrm>
          <a:prstGeom prst="rect">
            <a:avLst/>
          </a:prstGeom>
          <a:noFill/>
        </p:spPr>
        <p:txBody>
          <a:bodyPr wrap="none" rtlCol="0">
            <a:spAutoFit/>
          </a:bodyPr>
          <a:lstStyle/>
          <a:p>
            <a:r>
              <a:rPr kumimoji="1" lang="ja-JP" altLang="en-US" sz="1400">
                <a:solidFill>
                  <a:schemeClr val="bg1"/>
                </a:solidFill>
              </a:rPr>
              <a:t>かんごし</a:t>
            </a:r>
          </a:p>
        </p:txBody>
      </p:sp>
      <p:sp>
        <p:nvSpPr>
          <p:cNvPr id="11" name="テキスト ボックス 10">
            <a:extLst>
              <a:ext uri="{FF2B5EF4-FFF2-40B4-BE49-F238E27FC236}">
                <a16:creationId xmlns:a16="http://schemas.microsoft.com/office/drawing/2014/main" id="{96158904-6328-CF19-AEB9-72097A623432}"/>
              </a:ext>
            </a:extLst>
          </p:cNvPr>
          <p:cNvSpPr txBox="1"/>
          <p:nvPr/>
        </p:nvSpPr>
        <p:spPr>
          <a:xfrm>
            <a:off x="2166731" y="1907884"/>
            <a:ext cx="415498" cy="369332"/>
          </a:xfrm>
          <a:prstGeom prst="rect">
            <a:avLst/>
          </a:prstGeom>
          <a:noFill/>
        </p:spPr>
        <p:txBody>
          <a:bodyPr wrap="none" rtlCol="0">
            <a:spAutoFit/>
          </a:bodyPr>
          <a:lstStyle/>
          <a:p>
            <a:r>
              <a:rPr kumimoji="1" lang="ja-JP" altLang="en-US"/>
              <a:t>く</a:t>
            </a:r>
          </a:p>
        </p:txBody>
      </p:sp>
      <p:sp>
        <p:nvSpPr>
          <p:cNvPr id="12" name="テキスト ボックス 11">
            <a:extLst>
              <a:ext uri="{FF2B5EF4-FFF2-40B4-BE49-F238E27FC236}">
                <a16:creationId xmlns:a16="http://schemas.microsoft.com/office/drawing/2014/main" id="{3402E4A7-D356-4CAC-7223-D0F04C76B7F5}"/>
              </a:ext>
            </a:extLst>
          </p:cNvPr>
          <p:cNvSpPr txBox="1"/>
          <p:nvPr/>
        </p:nvSpPr>
        <p:spPr>
          <a:xfrm>
            <a:off x="3164697" y="1951257"/>
            <a:ext cx="877163" cy="369332"/>
          </a:xfrm>
          <a:prstGeom prst="rect">
            <a:avLst/>
          </a:prstGeom>
          <a:noFill/>
        </p:spPr>
        <p:txBody>
          <a:bodyPr wrap="none" rtlCol="0">
            <a:spAutoFit/>
          </a:bodyPr>
          <a:lstStyle/>
          <a:p>
            <a:r>
              <a:rPr kumimoji="1" lang="ja-JP" altLang="en-US"/>
              <a:t>きもち</a:t>
            </a:r>
          </a:p>
        </p:txBody>
      </p:sp>
      <p:sp>
        <p:nvSpPr>
          <p:cNvPr id="13" name="テキスト ボックス 12">
            <a:extLst>
              <a:ext uri="{FF2B5EF4-FFF2-40B4-BE49-F238E27FC236}">
                <a16:creationId xmlns:a16="http://schemas.microsoft.com/office/drawing/2014/main" id="{81D096FB-02C4-0685-10B1-C1A2DAFA5540}"/>
              </a:ext>
            </a:extLst>
          </p:cNvPr>
          <p:cNvSpPr txBox="1"/>
          <p:nvPr/>
        </p:nvSpPr>
        <p:spPr>
          <a:xfrm>
            <a:off x="3031600" y="2815867"/>
            <a:ext cx="646331" cy="369332"/>
          </a:xfrm>
          <a:prstGeom prst="rect">
            <a:avLst/>
          </a:prstGeom>
          <a:noFill/>
        </p:spPr>
        <p:txBody>
          <a:bodyPr wrap="none" rtlCol="0">
            <a:spAutoFit/>
          </a:bodyPr>
          <a:lstStyle/>
          <a:p>
            <a:r>
              <a:rPr lang="ja-JP" altLang="en-US"/>
              <a:t>たす</a:t>
            </a:r>
            <a:endParaRPr kumimoji="1" lang="ja-JP" altLang="en-US"/>
          </a:p>
        </p:txBody>
      </p:sp>
      <p:sp>
        <p:nvSpPr>
          <p:cNvPr id="14" name="テキスト ボックス 13">
            <a:extLst>
              <a:ext uri="{FF2B5EF4-FFF2-40B4-BE49-F238E27FC236}">
                <a16:creationId xmlns:a16="http://schemas.microsoft.com/office/drawing/2014/main" id="{37C3711C-1995-14A6-81E2-F7DABD7F11D3}"/>
              </a:ext>
            </a:extLst>
          </p:cNvPr>
          <p:cNvSpPr txBox="1"/>
          <p:nvPr/>
        </p:nvSpPr>
        <p:spPr>
          <a:xfrm>
            <a:off x="2051314" y="5313009"/>
            <a:ext cx="646331" cy="369332"/>
          </a:xfrm>
          <a:prstGeom prst="rect">
            <a:avLst/>
          </a:prstGeom>
          <a:noFill/>
        </p:spPr>
        <p:txBody>
          <a:bodyPr wrap="none" rtlCol="0">
            <a:spAutoFit/>
          </a:bodyPr>
          <a:lstStyle/>
          <a:p>
            <a:r>
              <a:rPr kumimoji="1" lang="ja-JP" altLang="en-US"/>
              <a:t>かね</a:t>
            </a:r>
          </a:p>
        </p:txBody>
      </p:sp>
      <p:sp>
        <p:nvSpPr>
          <p:cNvPr id="15" name="テキスト ボックス 14">
            <a:extLst>
              <a:ext uri="{FF2B5EF4-FFF2-40B4-BE49-F238E27FC236}">
                <a16:creationId xmlns:a16="http://schemas.microsoft.com/office/drawing/2014/main" id="{33FBD00A-4283-5796-85C2-D062991342D5}"/>
              </a:ext>
            </a:extLst>
          </p:cNvPr>
          <p:cNvSpPr txBox="1"/>
          <p:nvPr/>
        </p:nvSpPr>
        <p:spPr>
          <a:xfrm>
            <a:off x="2495282" y="6170621"/>
            <a:ext cx="1107996" cy="369332"/>
          </a:xfrm>
          <a:prstGeom prst="rect">
            <a:avLst/>
          </a:prstGeom>
          <a:noFill/>
        </p:spPr>
        <p:txBody>
          <a:bodyPr wrap="none" rtlCol="0">
            <a:spAutoFit/>
          </a:bodyPr>
          <a:lstStyle/>
          <a:p>
            <a:r>
              <a:rPr kumimoji="1" lang="ja-JP" altLang="en-US"/>
              <a:t>そうだん</a:t>
            </a:r>
          </a:p>
        </p:txBody>
      </p:sp>
      <p:sp>
        <p:nvSpPr>
          <p:cNvPr id="16" name="テキスト ボックス 15">
            <a:extLst>
              <a:ext uri="{FF2B5EF4-FFF2-40B4-BE49-F238E27FC236}">
                <a16:creationId xmlns:a16="http://schemas.microsoft.com/office/drawing/2014/main" id="{D9852E89-CFB9-25CF-B08E-6ABE7C732649}"/>
              </a:ext>
            </a:extLst>
          </p:cNvPr>
          <p:cNvSpPr txBox="1"/>
          <p:nvPr/>
        </p:nvSpPr>
        <p:spPr>
          <a:xfrm>
            <a:off x="8293235" y="5307824"/>
            <a:ext cx="1800493" cy="307777"/>
          </a:xfrm>
          <a:prstGeom prst="rect">
            <a:avLst/>
          </a:prstGeom>
          <a:noFill/>
        </p:spPr>
        <p:txBody>
          <a:bodyPr wrap="none" rtlCol="0">
            <a:spAutoFit/>
          </a:bodyPr>
          <a:lstStyle/>
          <a:p>
            <a:r>
              <a:rPr kumimoji="1" lang="ja-JP" altLang="en-US" sz="1400"/>
              <a:t>にちじょうせいかつ</a:t>
            </a:r>
          </a:p>
        </p:txBody>
      </p:sp>
      <p:sp>
        <p:nvSpPr>
          <p:cNvPr id="17" name="テキスト ボックス 16">
            <a:extLst>
              <a:ext uri="{FF2B5EF4-FFF2-40B4-BE49-F238E27FC236}">
                <a16:creationId xmlns:a16="http://schemas.microsoft.com/office/drawing/2014/main" id="{EF7A4D3B-F7BF-82BE-D10E-7AA6A8095F55}"/>
              </a:ext>
            </a:extLst>
          </p:cNvPr>
          <p:cNvSpPr txBox="1"/>
          <p:nvPr/>
        </p:nvSpPr>
        <p:spPr>
          <a:xfrm>
            <a:off x="8560709" y="6144356"/>
            <a:ext cx="415498" cy="369332"/>
          </a:xfrm>
          <a:prstGeom prst="rect">
            <a:avLst/>
          </a:prstGeom>
          <a:noFill/>
        </p:spPr>
        <p:txBody>
          <a:bodyPr wrap="none" rtlCol="0">
            <a:spAutoFit/>
          </a:bodyPr>
          <a:lstStyle/>
          <a:p>
            <a:r>
              <a:rPr kumimoji="1" lang="ja-JP" altLang="en-US"/>
              <a:t>と</a:t>
            </a:r>
          </a:p>
        </p:txBody>
      </p:sp>
      <p:sp>
        <p:nvSpPr>
          <p:cNvPr id="18" name="テキスト ボックス 17">
            <a:extLst>
              <a:ext uri="{FF2B5EF4-FFF2-40B4-BE49-F238E27FC236}">
                <a16:creationId xmlns:a16="http://schemas.microsoft.com/office/drawing/2014/main" id="{D2EF5420-8D88-F746-8228-4B407ACD451D}"/>
              </a:ext>
            </a:extLst>
          </p:cNvPr>
          <p:cNvSpPr txBox="1"/>
          <p:nvPr/>
        </p:nvSpPr>
        <p:spPr>
          <a:xfrm>
            <a:off x="9074765" y="6144356"/>
            <a:ext cx="646331" cy="369332"/>
          </a:xfrm>
          <a:prstGeom prst="rect">
            <a:avLst/>
          </a:prstGeom>
          <a:noFill/>
        </p:spPr>
        <p:txBody>
          <a:bodyPr wrap="none" rtlCol="0">
            <a:spAutoFit/>
          </a:bodyPr>
          <a:lstStyle/>
          <a:p>
            <a:r>
              <a:rPr kumimoji="1" lang="ja-JP" altLang="en-US"/>
              <a:t>もど</a:t>
            </a:r>
          </a:p>
        </p:txBody>
      </p:sp>
      <p:sp>
        <p:nvSpPr>
          <p:cNvPr id="19" name="テキスト ボックス 18">
            <a:extLst>
              <a:ext uri="{FF2B5EF4-FFF2-40B4-BE49-F238E27FC236}">
                <a16:creationId xmlns:a16="http://schemas.microsoft.com/office/drawing/2014/main" id="{67A383DD-7775-883E-C701-0AB3E2BCE6A0}"/>
              </a:ext>
            </a:extLst>
          </p:cNvPr>
          <p:cNvSpPr txBox="1"/>
          <p:nvPr/>
        </p:nvSpPr>
        <p:spPr>
          <a:xfrm>
            <a:off x="4895303" y="6603677"/>
            <a:ext cx="1082348" cy="307777"/>
          </a:xfrm>
          <a:prstGeom prst="rect">
            <a:avLst/>
          </a:prstGeom>
          <a:noFill/>
        </p:spPr>
        <p:txBody>
          <a:bodyPr wrap="none" rtlCol="0">
            <a:spAutoFit/>
          </a:bodyPr>
          <a:lstStyle/>
          <a:p>
            <a:r>
              <a:rPr kumimoji="1" lang="ja-JP" altLang="en-US" sz="1400">
                <a:solidFill>
                  <a:schemeClr val="bg1"/>
                </a:solidFill>
              </a:rPr>
              <a:t>えいようし</a:t>
            </a:r>
          </a:p>
        </p:txBody>
      </p:sp>
      <p:sp>
        <p:nvSpPr>
          <p:cNvPr id="20" name="テキスト ボックス 19">
            <a:extLst>
              <a:ext uri="{FF2B5EF4-FFF2-40B4-BE49-F238E27FC236}">
                <a16:creationId xmlns:a16="http://schemas.microsoft.com/office/drawing/2014/main" id="{C074C43A-B725-16E3-A510-8B3174287A04}"/>
              </a:ext>
            </a:extLst>
          </p:cNvPr>
          <p:cNvSpPr txBox="1"/>
          <p:nvPr/>
        </p:nvSpPr>
        <p:spPr>
          <a:xfrm>
            <a:off x="8721966" y="2164744"/>
            <a:ext cx="646331" cy="369332"/>
          </a:xfrm>
          <a:prstGeom prst="rect">
            <a:avLst/>
          </a:prstGeom>
          <a:noFill/>
        </p:spPr>
        <p:txBody>
          <a:bodyPr wrap="none" rtlCol="0">
            <a:spAutoFit/>
          </a:bodyPr>
          <a:lstStyle/>
          <a:p>
            <a:r>
              <a:rPr lang="ja-JP" altLang="en-US"/>
              <a:t>いた</a:t>
            </a:r>
            <a:endParaRPr kumimoji="1" lang="ja-JP" altLang="en-US"/>
          </a:p>
        </p:txBody>
      </p:sp>
      <p:sp>
        <p:nvSpPr>
          <p:cNvPr id="24" name="テキスト ボックス 23">
            <a:extLst>
              <a:ext uri="{FF2B5EF4-FFF2-40B4-BE49-F238E27FC236}">
                <a16:creationId xmlns:a16="http://schemas.microsoft.com/office/drawing/2014/main" id="{CC76151B-8F51-6A12-38F9-95DE2923F793}"/>
              </a:ext>
            </a:extLst>
          </p:cNvPr>
          <p:cNvSpPr txBox="1"/>
          <p:nvPr/>
        </p:nvSpPr>
        <p:spPr>
          <a:xfrm>
            <a:off x="8627165" y="2981740"/>
            <a:ext cx="1107996" cy="369332"/>
          </a:xfrm>
          <a:prstGeom prst="rect">
            <a:avLst/>
          </a:prstGeom>
          <a:noFill/>
        </p:spPr>
        <p:txBody>
          <a:bodyPr wrap="none" rtlCol="0">
            <a:spAutoFit/>
          </a:bodyPr>
          <a:lstStyle/>
          <a:p>
            <a:r>
              <a:rPr kumimoji="1" lang="ja-JP" altLang="en-US"/>
              <a:t>と　のぞ</a:t>
            </a:r>
          </a:p>
        </p:txBody>
      </p:sp>
    </p:spTree>
    <p:extLst>
      <p:ext uri="{BB962C8B-B14F-4D97-AF65-F5344CB8AC3E}">
        <p14:creationId xmlns:p14="http://schemas.microsoft.com/office/powerpoint/2010/main" val="285639805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2E2E50-2768-68F6-77E3-1D556C6E4D7F}"/>
              </a:ext>
            </a:extLst>
          </p:cNvPr>
          <p:cNvSpPr>
            <a:spLocks noGrp="1"/>
          </p:cNvSpPr>
          <p:nvPr>
            <p:ph type="title"/>
          </p:nvPr>
        </p:nvSpPr>
        <p:spPr/>
        <p:txBody>
          <a:bodyPr>
            <a:normAutofit/>
          </a:bodyPr>
          <a:lstStyle/>
          <a:p>
            <a:r>
              <a:rPr kumimoji="1" lang="ja-JP" altLang="en-US" sz="5400"/>
              <a:t>大切な人ががんになったら</a:t>
            </a:r>
            <a:r>
              <a:rPr kumimoji="1" lang="en-US" altLang="ja-JP" sz="5400" dirty="0"/>
              <a:t>…</a:t>
            </a:r>
            <a:endParaRPr kumimoji="1" lang="ja-JP" altLang="en-US" sz="5400"/>
          </a:p>
        </p:txBody>
      </p:sp>
    </p:spTree>
    <p:extLst>
      <p:ext uri="{BB962C8B-B14F-4D97-AF65-F5344CB8AC3E}">
        <p14:creationId xmlns:p14="http://schemas.microsoft.com/office/powerpoint/2010/main" val="2759066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p:cNvSpPr txBox="1"/>
          <p:nvPr/>
        </p:nvSpPr>
        <p:spPr>
          <a:xfrm>
            <a:off x="2597895" y="4830053"/>
            <a:ext cx="6992222" cy="1546753"/>
          </a:xfrm>
          <a:prstGeom prst="roundRect">
            <a:avLst/>
          </a:prstGeom>
          <a:solidFill>
            <a:srgbClr val="FF9900"/>
          </a:solidFill>
          <a:ln>
            <a:noFill/>
          </a:ln>
        </p:spPr>
        <p:style>
          <a:lnRef idx="2">
            <a:schemeClr val="dk1"/>
          </a:lnRef>
          <a:fillRef idx="1">
            <a:schemeClr val="lt1"/>
          </a:fillRef>
          <a:effectRef idx="0">
            <a:schemeClr val="dk1"/>
          </a:effectRef>
          <a:fontRef idx="minor">
            <a:schemeClr val="dk1"/>
          </a:fontRef>
        </p:style>
        <p:txBody>
          <a:bodyPr lIns="0" tIns="144000" rIns="0" rtlCol="0" anchor="ctr"/>
          <a:lstStyle>
            <a:defPPr>
              <a:defRPr lang="ja-JP"/>
            </a:defPPr>
            <a:lvl1pPr marL="0" marR="0" indent="0" algn="ctr" defTabSz="914400" rtl="0" eaLnBrk="1" fontAlgn="auto" latinLnBrk="0" hangingPunct="1">
              <a:lnSpc>
                <a:spcPct val="100000"/>
              </a:lnSpc>
              <a:spcBef>
                <a:spcPct val="0"/>
              </a:spcBef>
              <a:spcAft>
                <a:spcPct val="0"/>
              </a:spcAft>
              <a:buClrTx/>
              <a:buSzTx/>
              <a:buFontTx/>
              <a:buNone/>
              <a:defRPr kumimoji="1" sz="3600" b="1" i="0" u="none" strike="noStrike" kern="1200" cap="none" spc="0" normalizeH="0" baseline="0" noProof="0">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3600" b="1" i="0" normalizeH="0" noProof="0">
                <a:solidFill>
                  <a:srgbClr val="FFFFFF"/>
                </a:solidFill>
                <a:uLnTx/>
                <a:uFillTx/>
                <a:latin typeface="メイリオ" panose="020B0604030504040204" pitchFamily="50" charset="-128"/>
                <a:ea typeface="メイリオ" panose="020B0604030504040204" pitchFamily="50" charset="-128"/>
                <a:cs typeface="+mn-cs"/>
              </a:defRPr>
            </a:pPr>
            <a:r>
              <a:rPr lang="ja-JP" altLang="en-US" sz="4400">
                <a:solidFill>
                  <a:srgbClr val="FFFFFF"/>
                </a:solidFill>
                <a:cs typeface="+mn-cs"/>
              </a:rPr>
              <a:t>がん患者には</a:t>
            </a:r>
            <a:endParaRPr lang="en-US" altLang="ja-JP" sz="4400" dirty="0"/>
          </a:p>
          <a:p>
            <a:pPr>
              <a:defRPr kumimoji="1" sz="3600" b="1" i="0" normalizeH="0" noProof="0">
                <a:solidFill>
                  <a:srgbClr val="FFFFFF"/>
                </a:solidFill>
                <a:uLnTx/>
                <a:uFillTx/>
                <a:latin typeface="メイリオ" panose="020B0604030504040204" pitchFamily="50" charset="-128"/>
                <a:ea typeface="メイリオ" panose="020B0604030504040204" pitchFamily="50" charset="-128"/>
                <a:cs typeface="+mn-cs"/>
              </a:defRPr>
            </a:pPr>
            <a:r>
              <a:rPr lang="ja-JP" altLang="en-US" sz="4400">
                <a:solidFill>
                  <a:srgbClr val="FFFFFF"/>
                </a:solidFill>
                <a:cs typeface="+mn-cs"/>
              </a:rPr>
              <a:t>さまざまな思いがある</a:t>
            </a:r>
            <a:endParaRPr lang="en-US" altLang="ja-JP" sz="4400" dirty="0"/>
          </a:p>
        </p:txBody>
      </p:sp>
      <p:sp>
        <p:nvSpPr>
          <p:cNvPr id="8" name="角丸四角形吹き出し 7"/>
          <p:cNvSpPr/>
          <p:nvPr/>
        </p:nvSpPr>
        <p:spPr>
          <a:xfrm>
            <a:off x="6508629" y="476673"/>
            <a:ext cx="3622870" cy="2416681"/>
          </a:xfrm>
          <a:prstGeom prst="wedgeRoundRectCallout">
            <a:avLst>
              <a:gd name="adj1" fmla="val 868"/>
              <a:gd name="adj2" fmla="val 67100"/>
              <a:gd name="adj3" fmla="val 16667"/>
            </a:avLst>
          </a:prstGeom>
          <a:solidFill>
            <a:srgbClr val="FFFFEB"/>
          </a:solidFill>
          <a:ln w="57150">
            <a:solidFill>
              <a:srgbClr val="01B3B7"/>
            </a:solidFill>
          </a:ln>
        </p:spPr>
        <p:style>
          <a:lnRef idx="2">
            <a:schemeClr val="dk1"/>
          </a:lnRef>
          <a:fillRef idx="1">
            <a:schemeClr val="lt1"/>
          </a:fillRef>
          <a:effectRef idx="0">
            <a:schemeClr val="dk1"/>
          </a:effectRef>
          <a:fontRef idx="minor">
            <a:schemeClr val="dk1"/>
          </a:fontRef>
        </p:style>
        <p:txBody>
          <a:bodyPr lIns="108000" rIns="72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がんを</a:t>
            </a:r>
          </a:p>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正しく理解してほしい。</a:t>
            </a:r>
            <a:endParaRPr lang="ja-JP" altLang="en-US" sz="4000" b="1" dirty="0">
              <a:solidFill>
                <a:schemeClr val="tx1"/>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吹き出し 9"/>
          <p:cNvSpPr/>
          <p:nvPr/>
        </p:nvSpPr>
        <p:spPr>
          <a:xfrm>
            <a:off x="2089338" y="476674"/>
            <a:ext cx="4123524" cy="2416681"/>
          </a:xfrm>
          <a:prstGeom prst="wedgeRoundRectCallout">
            <a:avLst>
              <a:gd name="adj1" fmla="val -664"/>
              <a:gd name="adj2" fmla="val 66264"/>
              <a:gd name="adj3" fmla="val 16667"/>
            </a:avLst>
          </a:prstGeom>
          <a:solidFill>
            <a:srgbClr val="FFFFEB"/>
          </a:solidFill>
          <a:ln w="57150">
            <a:solidFill>
              <a:srgbClr val="01B3B7"/>
            </a:solidFill>
          </a:ln>
        </p:spPr>
        <p:style>
          <a:lnRef idx="2">
            <a:schemeClr val="dk1"/>
          </a:lnRef>
          <a:fillRef idx="1">
            <a:schemeClr val="lt1"/>
          </a:fillRef>
          <a:effectRef idx="0">
            <a:schemeClr val="dk1"/>
          </a:effectRef>
          <a:fontRef idx="minor">
            <a:schemeClr val="dk1"/>
          </a:fontRef>
        </p:style>
        <p:txBody>
          <a:bodyPr lIns="108000" rIns="108000"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dk1"/>
                </a:solidFill>
                <a:uLnTx/>
                <a:uFillTx/>
                <a:latin typeface="Calibri"/>
                <a:ea typeface="Arial" panose="020B0604020202020204" pitchFamily="34" charset="0"/>
                <a:cs typeface="Arial" panose="020B0604020202020204" pitchFamily="34" charset="0"/>
                <a:sym typeface="Wingdings"/>
              </a:defRPr>
            </a:lvl9pPr>
          </a:lstStyle>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家族や友人に</a:t>
            </a:r>
            <a:br>
              <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これまでどおり</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kumimoji="1" sz="1800" b="0" i="0" normalizeH="0" noProof="0">
                <a:uLnTx/>
                <a:uFillTx/>
                <a:latin typeface="Calibri"/>
                <a:ea typeface="Arial" panose="020B0604020202020204" pitchFamily="34" charset="0"/>
                <a:cs typeface="Arial" panose="020B0604020202020204" pitchFamily="34" charset="0"/>
              </a:defRPr>
            </a:pPr>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接してほしい。</a:t>
            </a:r>
            <a:endParaRPr lang="ja-JP" altLang="en-US" sz="4000" b="1" dirty="0">
              <a:solidFill>
                <a:schemeClr val="tx1"/>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9578" y="2589939"/>
            <a:ext cx="3600009" cy="2074933"/>
          </a:xfrm>
          <a:prstGeom prst="rect">
            <a:avLst/>
          </a:prstGeom>
        </p:spPr>
      </p:pic>
      <p:sp>
        <p:nvSpPr>
          <p:cNvPr id="9" name="正方形/長方形 8">
            <a:extLst>
              <a:ext uri="{FF2B5EF4-FFF2-40B4-BE49-F238E27FC236}">
                <a16:creationId xmlns:a16="http://schemas.microsoft.com/office/drawing/2014/main" id="{E4CB973D-2A1E-4911-B7F5-3958D570A3F9}"/>
              </a:ext>
            </a:extLst>
          </p:cNvPr>
          <p:cNvSpPr/>
          <p:nvPr/>
        </p:nvSpPr>
        <p:spPr>
          <a:xfrm>
            <a:off x="10023699" y="6223831"/>
            <a:ext cx="430256" cy="404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1" sz="1800" b="0" i="0" u="none" strike="noStrike" kern="1200" cap="none" spc="0" normalizeH="0" baseline="0" noProof="0">
                <a:solidFill>
                  <a:schemeClr val="lt1"/>
                </a:solidFill>
                <a:uLnTx/>
                <a:uFillTx/>
                <a:latin typeface="+mn-lt"/>
                <a:ea typeface="+mn-ea"/>
                <a:cs typeface="+mn-cs"/>
                <a:sym typeface="Wingdings"/>
              </a:defRPr>
            </a:lvl9pPr>
          </a:lstStyle>
          <a:p>
            <a:pPr algn="ctr">
              <a:defRPr kumimoji="1" sz="1800" b="0" i="0" kern="1200" normalizeH="0" noProof="0">
                <a:solidFill>
                  <a:srgbClr val="FFFFFF"/>
                </a:solidFill>
                <a:uLnTx/>
                <a:uFillTx/>
                <a:latin typeface="+mn-lt"/>
                <a:ea typeface="+mn-ea"/>
                <a:cs typeface="+mn-cs"/>
              </a:defRPr>
            </a:pPr>
            <a:r>
              <a:rPr lang="ja-JP" altLang="en-US" b="1">
                <a:solidFill>
                  <a:schemeClr val="tx1"/>
                </a:solidFill>
                <a:latin typeface="メイリオ" panose="020B0604030504040204" pitchFamily="50" charset="-128"/>
                <a:ea typeface="メイリオ" panose="020B0604030504040204" pitchFamily="50" charset="-128"/>
              </a:rPr>
              <a:t>６</a:t>
            </a:r>
          </a:p>
        </p:txBody>
      </p:sp>
      <p:sp>
        <p:nvSpPr>
          <p:cNvPr id="2" name="テキスト ボックス 1">
            <a:extLst>
              <a:ext uri="{FF2B5EF4-FFF2-40B4-BE49-F238E27FC236}">
                <a16:creationId xmlns:a16="http://schemas.microsoft.com/office/drawing/2014/main" id="{5B6DE8BB-098E-B111-67D0-23B627BB6B9E}"/>
              </a:ext>
            </a:extLst>
          </p:cNvPr>
          <p:cNvSpPr txBox="1"/>
          <p:nvPr/>
        </p:nvSpPr>
        <p:spPr>
          <a:xfrm>
            <a:off x="2380592" y="476673"/>
            <a:ext cx="877163" cy="369332"/>
          </a:xfrm>
          <a:prstGeom prst="rect">
            <a:avLst/>
          </a:prstGeom>
          <a:noFill/>
        </p:spPr>
        <p:txBody>
          <a:bodyPr wrap="none" rtlCol="0">
            <a:spAutoFit/>
          </a:bodyPr>
          <a:lstStyle/>
          <a:p>
            <a:r>
              <a:rPr kumimoji="1" lang="ja-JP" altLang="en-US"/>
              <a:t>かぞく</a:t>
            </a:r>
          </a:p>
        </p:txBody>
      </p:sp>
      <p:sp>
        <p:nvSpPr>
          <p:cNvPr id="3" name="テキスト ボックス 2">
            <a:extLst>
              <a:ext uri="{FF2B5EF4-FFF2-40B4-BE49-F238E27FC236}">
                <a16:creationId xmlns:a16="http://schemas.microsoft.com/office/drawing/2014/main" id="{97FD0B7C-6E2E-2D21-7A96-583118A755E9}"/>
              </a:ext>
            </a:extLst>
          </p:cNvPr>
          <p:cNvSpPr txBox="1"/>
          <p:nvPr/>
        </p:nvSpPr>
        <p:spPr>
          <a:xfrm>
            <a:off x="3775196" y="476673"/>
            <a:ext cx="1107996" cy="369332"/>
          </a:xfrm>
          <a:prstGeom prst="rect">
            <a:avLst/>
          </a:prstGeom>
          <a:noFill/>
        </p:spPr>
        <p:txBody>
          <a:bodyPr wrap="none" rtlCol="0">
            <a:spAutoFit/>
          </a:bodyPr>
          <a:lstStyle/>
          <a:p>
            <a:r>
              <a:rPr kumimoji="1" lang="ja-JP" altLang="en-US"/>
              <a:t>ゆうじん</a:t>
            </a:r>
          </a:p>
        </p:txBody>
      </p:sp>
      <p:sp>
        <p:nvSpPr>
          <p:cNvPr id="4" name="テキスト ボックス 3">
            <a:extLst>
              <a:ext uri="{FF2B5EF4-FFF2-40B4-BE49-F238E27FC236}">
                <a16:creationId xmlns:a16="http://schemas.microsoft.com/office/drawing/2014/main" id="{A61F8F22-D30E-511E-ADC8-36344697B8AA}"/>
              </a:ext>
            </a:extLst>
          </p:cNvPr>
          <p:cNvSpPr txBox="1"/>
          <p:nvPr/>
        </p:nvSpPr>
        <p:spPr>
          <a:xfrm>
            <a:off x="2274729" y="1748077"/>
            <a:ext cx="646331" cy="369332"/>
          </a:xfrm>
          <a:prstGeom prst="rect">
            <a:avLst/>
          </a:prstGeom>
          <a:noFill/>
        </p:spPr>
        <p:txBody>
          <a:bodyPr wrap="none" rtlCol="0">
            <a:spAutoFit/>
          </a:bodyPr>
          <a:lstStyle/>
          <a:p>
            <a:r>
              <a:rPr kumimoji="1" lang="ja-JP" altLang="en-US"/>
              <a:t>せっ</a:t>
            </a:r>
          </a:p>
        </p:txBody>
      </p:sp>
      <p:sp>
        <p:nvSpPr>
          <p:cNvPr id="5" name="テキスト ボックス 4">
            <a:extLst>
              <a:ext uri="{FF2B5EF4-FFF2-40B4-BE49-F238E27FC236}">
                <a16:creationId xmlns:a16="http://schemas.microsoft.com/office/drawing/2014/main" id="{FF6F98DB-4ADF-9A67-FCE7-201DB15DC5D5}"/>
              </a:ext>
            </a:extLst>
          </p:cNvPr>
          <p:cNvSpPr txBox="1"/>
          <p:nvPr/>
        </p:nvSpPr>
        <p:spPr>
          <a:xfrm>
            <a:off x="6637282" y="1150884"/>
            <a:ext cx="646331" cy="369332"/>
          </a:xfrm>
          <a:prstGeom prst="rect">
            <a:avLst/>
          </a:prstGeom>
          <a:noFill/>
        </p:spPr>
        <p:txBody>
          <a:bodyPr wrap="none" rtlCol="0">
            <a:spAutoFit/>
          </a:bodyPr>
          <a:lstStyle/>
          <a:p>
            <a:r>
              <a:rPr kumimoji="1" lang="ja-JP" altLang="en-US"/>
              <a:t>ただ</a:t>
            </a:r>
          </a:p>
        </p:txBody>
      </p:sp>
      <p:sp>
        <p:nvSpPr>
          <p:cNvPr id="6" name="テキスト ボックス 5">
            <a:extLst>
              <a:ext uri="{FF2B5EF4-FFF2-40B4-BE49-F238E27FC236}">
                <a16:creationId xmlns:a16="http://schemas.microsoft.com/office/drawing/2014/main" id="{255DCDFD-E99E-B9A5-2BA8-961357622EFA}"/>
              </a:ext>
            </a:extLst>
          </p:cNvPr>
          <p:cNvSpPr txBox="1"/>
          <p:nvPr/>
        </p:nvSpPr>
        <p:spPr>
          <a:xfrm>
            <a:off x="8268974" y="1150884"/>
            <a:ext cx="877163" cy="369332"/>
          </a:xfrm>
          <a:prstGeom prst="rect">
            <a:avLst/>
          </a:prstGeom>
          <a:noFill/>
        </p:spPr>
        <p:txBody>
          <a:bodyPr wrap="none" rtlCol="0">
            <a:spAutoFit/>
          </a:bodyPr>
          <a:lstStyle/>
          <a:p>
            <a:r>
              <a:rPr kumimoji="1" lang="ja-JP" altLang="en-US"/>
              <a:t>りかい</a:t>
            </a:r>
          </a:p>
        </p:txBody>
      </p:sp>
      <p:sp>
        <p:nvSpPr>
          <p:cNvPr id="7" name="テキスト ボックス 6">
            <a:extLst>
              <a:ext uri="{FF2B5EF4-FFF2-40B4-BE49-F238E27FC236}">
                <a16:creationId xmlns:a16="http://schemas.microsoft.com/office/drawing/2014/main" id="{9995FBC3-7FFA-B541-A138-1AB2988EFD19}"/>
              </a:ext>
            </a:extLst>
          </p:cNvPr>
          <p:cNvSpPr txBox="1"/>
          <p:nvPr/>
        </p:nvSpPr>
        <p:spPr>
          <a:xfrm>
            <a:off x="5540008" y="4727357"/>
            <a:ext cx="1107996" cy="369332"/>
          </a:xfrm>
          <a:prstGeom prst="rect">
            <a:avLst/>
          </a:prstGeom>
          <a:noFill/>
        </p:spPr>
        <p:txBody>
          <a:bodyPr wrap="none" rtlCol="0">
            <a:spAutoFit/>
          </a:bodyPr>
          <a:lstStyle/>
          <a:p>
            <a:r>
              <a:rPr kumimoji="1" lang="ja-JP" altLang="en-US">
                <a:solidFill>
                  <a:schemeClr val="bg1"/>
                </a:solidFill>
              </a:rPr>
              <a:t>かんじゃ</a:t>
            </a:r>
          </a:p>
        </p:txBody>
      </p:sp>
      <p:sp>
        <p:nvSpPr>
          <p:cNvPr id="14" name="テキスト ボックス 13">
            <a:extLst>
              <a:ext uri="{FF2B5EF4-FFF2-40B4-BE49-F238E27FC236}">
                <a16:creationId xmlns:a16="http://schemas.microsoft.com/office/drawing/2014/main" id="{21F1535D-3E1F-9F87-5DDF-D88A4D7B6DAF}"/>
              </a:ext>
            </a:extLst>
          </p:cNvPr>
          <p:cNvSpPr txBox="1"/>
          <p:nvPr/>
        </p:nvSpPr>
        <p:spPr>
          <a:xfrm>
            <a:off x="6047445" y="5418763"/>
            <a:ext cx="646331" cy="369332"/>
          </a:xfrm>
          <a:prstGeom prst="rect">
            <a:avLst/>
          </a:prstGeom>
          <a:noFill/>
        </p:spPr>
        <p:txBody>
          <a:bodyPr wrap="none" rtlCol="0">
            <a:spAutoFit/>
          </a:bodyPr>
          <a:lstStyle/>
          <a:p>
            <a:r>
              <a:rPr lang="ja-JP" altLang="en-US">
                <a:solidFill>
                  <a:schemeClr val="bg1"/>
                </a:solidFill>
              </a:rPr>
              <a:t>おも</a:t>
            </a:r>
            <a:endParaRPr kumimoji="1" lang="ja-JP" altLang="en-US">
              <a:solidFill>
                <a:schemeClr val="bg1"/>
              </a:solidFill>
            </a:endParaRPr>
          </a:p>
        </p:txBody>
      </p:sp>
    </p:spTree>
    <p:extLst>
      <p:ext uri="{BB962C8B-B14F-4D97-AF65-F5344CB8AC3E}">
        <p14:creationId xmlns:p14="http://schemas.microsoft.com/office/powerpoint/2010/main" val="22916823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par>
                          <p:cTn id="27" fill="hold">
                            <p:stCondLst>
                              <p:cond delay="1500"/>
                            </p:stCondLst>
                            <p:childTnLst>
                              <p:par>
                                <p:cTn id="28" presetID="14" presetClass="entr" presetSubtype="10" fill="hold" grpId="0" nodeType="afterEffect">
                                  <p:stCondLst>
                                    <p:cond delay="25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0" grpId="0" animBg="1"/>
      <p:bldP spid="2" grpId="0"/>
      <p:bldP spid="3" grpId="0"/>
      <p:bldP spid="4"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92E031-320C-0FD1-3E32-518D8C6075F0}"/>
              </a:ext>
            </a:extLst>
          </p:cNvPr>
          <p:cNvSpPr>
            <a:spLocks noGrp="1"/>
          </p:cNvSpPr>
          <p:nvPr>
            <p:ph type="title"/>
          </p:nvPr>
        </p:nvSpPr>
        <p:spPr/>
        <p:txBody>
          <a:bodyPr/>
          <a:lstStyle/>
          <a:p>
            <a:r>
              <a:rPr kumimoji="1" lang="ja-JP" altLang="en-US"/>
              <a:t>今日のおはなし</a:t>
            </a:r>
          </a:p>
        </p:txBody>
      </p:sp>
      <p:sp>
        <p:nvSpPr>
          <p:cNvPr id="3" name="コンテンツ プレースホルダー 2">
            <a:extLst>
              <a:ext uri="{FF2B5EF4-FFF2-40B4-BE49-F238E27FC236}">
                <a16:creationId xmlns:a16="http://schemas.microsoft.com/office/drawing/2014/main" id="{B752A599-7C37-9376-B282-E14A4836859B}"/>
              </a:ext>
            </a:extLst>
          </p:cNvPr>
          <p:cNvSpPr>
            <a:spLocks noGrp="1"/>
          </p:cNvSpPr>
          <p:nvPr>
            <p:ph idx="1"/>
          </p:nvPr>
        </p:nvSpPr>
        <p:spPr>
          <a:xfrm>
            <a:off x="838204" y="1533190"/>
            <a:ext cx="10515600" cy="4980989"/>
          </a:xfrm>
        </p:spPr>
        <p:txBody>
          <a:bodyPr>
            <a:normAutofit/>
          </a:bodyPr>
          <a:lstStyle/>
          <a:p>
            <a:r>
              <a:rPr kumimoji="1" lang="ja-JP" altLang="en-US" sz="3600"/>
              <a:t>がんってどんな病気？</a:t>
            </a:r>
            <a:endParaRPr kumimoji="1" lang="en-US" altLang="ja-JP" sz="3600" dirty="0"/>
          </a:p>
          <a:p>
            <a:endParaRPr kumimoji="1" lang="en-US" altLang="ja-JP" sz="3600" dirty="0"/>
          </a:p>
          <a:p>
            <a:r>
              <a:rPr lang="ja-JP" altLang="en-US" sz="3600"/>
              <a:t>がんにならにようにできるの？</a:t>
            </a:r>
            <a:endParaRPr lang="en-US" altLang="ja-JP" sz="3600" dirty="0"/>
          </a:p>
          <a:p>
            <a:endParaRPr lang="en-US" altLang="ja-JP" sz="3600" dirty="0"/>
          </a:p>
          <a:p>
            <a:r>
              <a:rPr lang="ja-JP" altLang="en-US" sz="3600"/>
              <a:t>もしがんになったら</a:t>
            </a:r>
            <a:endParaRPr lang="en-US" altLang="ja-JP" sz="3600" dirty="0"/>
          </a:p>
          <a:p>
            <a:endParaRPr lang="en-US" altLang="ja-JP" sz="3600" dirty="0"/>
          </a:p>
          <a:p>
            <a:r>
              <a:rPr kumimoji="1" lang="ja-JP" altLang="en-US" sz="3600"/>
              <a:t>もし大切な人ががんになったら</a:t>
            </a:r>
            <a:r>
              <a:rPr kumimoji="1" lang="en-US" altLang="ja-JP" sz="3600" dirty="0"/>
              <a:t>…</a:t>
            </a:r>
            <a:endParaRPr kumimoji="1" lang="ja-JP" altLang="en-US" sz="3600"/>
          </a:p>
        </p:txBody>
      </p:sp>
      <p:sp>
        <p:nvSpPr>
          <p:cNvPr id="4" name="テキスト ボックス 3">
            <a:extLst>
              <a:ext uri="{FF2B5EF4-FFF2-40B4-BE49-F238E27FC236}">
                <a16:creationId xmlns:a16="http://schemas.microsoft.com/office/drawing/2014/main" id="{EFCC705A-FA9B-F790-E8B5-0CE0736648EA}"/>
              </a:ext>
            </a:extLst>
          </p:cNvPr>
          <p:cNvSpPr txBox="1"/>
          <p:nvPr/>
        </p:nvSpPr>
        <p:spPr>
          <a:xfrm>
            <a:off x="1066800" y="365125"/>
            <a:ext cx="877163" cy="369332"/>
          </a:xfrm>
          <a:prstGeom prst="rect">
            <a:avLst/>
          </a:prstGeom>
          <a:noFill/>
        </p:spPr>
        <p:txBody>
          <a:bodyPr wrap="none" rtlCol="0">
            <a:spAutoFit/>
          </a:bodyPr>
          <a:lstStyle/>
          <a:p>
            <a:r>
              <a:rPr kumimoji="1" lang="ja-JP" altLang="en-US"/>
              <a:t>きょう</a:t>
            </a:r>
          </a:p>
        </p:txBody>
      </p:sp>
      <p:sp>
        <p:nvSpPr>
          <p:cNvPr id="5" name="テキスト ボックス 4">
            <a:extLst>
              <a:ext uri="{FF2B5EF4-FFF2-40B4-BE49-F238E27FC236}">
                <a16:creationId xmlns:a16="http://schemas.microsoft.com/office/drawing/2014/main" id="{2EB99CE6-F8A4-F320-2B35-9DA98C5E1D92}"/>
              </a:ext>
            </a:extLst>
          </p:cNvPr>
          <p:cNvSpPr txBox="1"/>
          <p:nvPr/>
        </p:nvSpPr>
        <p:spPr>
          <a:xfrm>
            <a:off x="4290027" y="1275494"/>
            <a:ext cx="800219" cy="276999"/>
          </a:xfrm>
          <a:prstGeom prst="rect">
            <a:avLst/>
          </a:prstGeom>
          <a:noFill/>
        </p:spPr>
        <p:txBody>
          <a:bodyPr wrap="none" rtlCol="0">
            <a:spAutoFit/>
          </a:bodyPr>
          <a:lstStyle/>
          <a:p>
            <a:r>
              <a:rPr kumimoji="1" lang="ja-JP" altLang="en-US" sz="1200"/>
              <a:t>びょうき</a:t>
            </a:r>
          </a:p>
        </p:txBody>
      </p:sp>
      <p:sp>
        <p:nvSpPr>
          <p:cNvPr id="6" name="テキスト ボックス 5">
            <a:extLst>
              <a:ext uri="{FF2B5EF4-FFF2-40B4-BE49-F238E27FC236}">
                <a16:creationId xmlns:a16="http://schemas.microsoft.com/office/drawing/2014/main" id="{A4802011-86A6-8085-C9F6-DB83DD8E1761}"/>
              </a:ext>
            </a:extLst>
          </p:cNvPr>
          <p:cNvSpPr txBox="1"/>
          <p:nvPr/>
        </p:nvSpPr>
        <p:spPr>
          <a:xfrm>
            <a:off x="2083113" y="5096950"/>
            <a:ext cx="800219" cy="276999"/>
          </a:xfrm>
          <a:prstGeom prst="rect">
            <a:avLst/>
          </a:prstGeom>
          <a:noFill/>
        </p:spPr>
        <p:txBody>
          <a:bodyPr wrap="none" rtlCol="0">
            <a:spAutoFit/>
          </a:bodyPr>
          <a:lstStyle/>
          <a:p>
            <a:r>
              <a:rPr kumimoji="1" lang="ja-JP" altLang="en-US" sz="1200"/>
              <a:t>たいせつ</a:t>
            </a:r>
          </a:p>
        </p:txBody>
      </p:sp>
      <p:sp>
        <p:nvSpPr>
          <p:cNvPr id="7" name="テキスト ボックス 6">
            <a:extLst>
              <a:ext uri="{FF2B5EF4-FFF2-40B4-BE49-F238E27FC236}">
                <a16:creationId xmlns:a16="http://schemas.microsoft.com/office/drawing/2014/main" id="{857F557B-4D09-4AE8-6CF5-2E848E49F863}"/>
              </a:ext>
            </a:extLst>
          </p:cNvPr>
          <p:cNvSpPr txBox="1"/>
          <p:nvPr/>
        </p:nvSpPr>
        <p:spPr>
          <a:xfrm>
            <a:off x="3449420" y="5096950"/>
            <a:ext cx="492443" cy="276999"/>
          </a:xfrm>
          <a:prstGeom prst="rect">
            <a:avLst/>
          </a:prstGeom>
          <a:noFill/>
        </p:spPr>
        <p:txBody>
          <a:bodyPr wrap="none" rtlCol="0">
            <a:spAutoFit/>
          </a:bodyPr>
          <a:lstStyle/>
          <a:p>
            <a:r>
              <a:rPr kumimoji="1" lang="ja-JP" altLang="en-US" sz="1200"/>
              <a:t>ひと</a:t>
            </a:r>
          </a:p>
        </p:txBody>
      </p:sp>
      <p:sp>
        <p:nvSpPr>
          <p:cNvPr id="11" name="横巻き 10">
            <a:extLst>
              <a:ext uri="{FF2B5EF4-FFF2-40B4-BE49-F238E27FC236}">
                <a16:creationId xmlns:a16="http://schemas.microsoft.com/office/drawing/2014/main" id="{660DEA52-FCA2-2C9E-28A9-D4DBC0665C3E}"/>
              </a:ext>
            </a:extLst>
          </p:cNvPr>
          <p:cNvSpPr/>
          <p:nvPr/>
        </p:nvSpPr>
        <p:spPr>
          <a:xfrm>
            <a:off x="419914" y="1933113"/>
            <a:ext cx="10933889" cy="839667"/>
          </a:xfrm>
          <a:prstGeom prst="horizontalScroll">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ja-JP" altLang="en-US" sz="3600" b="1"/>
              <a:t>だれもがなる病気</a:t>
            </a:r>
          </a:p>
        </p:txBody>
      </p:sp>
      <p:sp>
        <p:nvSpPr>
          <p:cNvPr id="12" name="テキスト ボックス 11">
            <a:extLst>
              <a:ext uri="{FF2B5EF4-FFF2-40B4-BE49-F238E27FC236}">
                <a16:creationId xmlns:a16="http://schemas.microsoft.com/office/drawing/2014/main" id="{224575B0-242F-9FD9-5A35-83DE44E16160}"/>
              </a:ext>
            </a:extLst>
          </p:cNvPr>
          <p:cNvSpPr txBox="1"/>
          <p:nvPr/>
        </p:nvSpPr>
        <p:spPr>
          <a:xfrm>
            <a:off x="6778490" y="1853998"/>
            <a:ext cx="902811" cy="307777"/>
          </a:xfrm>
          <a:prstGeom prst="rect">
            <a:avLst/>
          </a:prstGeom>
          <a:noFill/>
        </p:spPr>
        <p:txBody>
          <a:bodyPr wrap="none" rtlCol="0">
            <a:spAutoFit/>
          </a:bodyPr>
          <a:lstStyle/>
          <a:p>
            <a:r>
              <a:rPr kumimoji="1" lang="ja-JP" altLang="en-US" sz="1400"/>
              <a:t>びょうき</a:t>
            </a:r>
          </a:p>
        </p:txBody>
      </p:sp>
      <p:sp>
        <p:nvSpPr>
          <p:cNvPr id="13" name="横巻き 12">
            <a:extLst>
              <a:ext uri="{FF2B5EF4-FFF2-40B4-BE49-F238E27FC236}">
                <a16:creationId xmlns:a16="http://schemas.microsoft.com/office/drawing/2014/main" id="{DBB5C65C-0C7A-D3CC-C5EC-39CED9E2FDE0}"/>
              </a:ext>
            </a:extLst>
          </p:cNvPr>
          <p:cNvSpPr/>
          <p:nvPr/>
        </p:nvSpPr>
        <p:spPr>
          <a:xfrm>
            <a:off x="419913" y="3172703"/>
            <a:ext cx="10933889" cy="839667"/>
          </a:xfrm>
          <a:prstGeom prst="horizontalScroll">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kumimoji="1" lang="ja-JP" altLang="en-US" sz="3600" b="1"/>
              <a:t>なりやすくなってしまう生活習慣がある</a:t>
            </a:r>
          </a:p>
        </p:txBody>
      </p:sp>
      <p:sp>
        <p:nvSpPr>
          <p:cNvPr id="14" name="テキスト ボックス 13">
            <a:extLst>
              <a:ext uri="{FF2B5EF4-FFF2-40B4-BE49-F238E27FC236}">
                <a16:creationId xmlns:a16="http://schemas.microsoft.com/office/drawing/2014/main" id="{EE6CBB98-1BAF-E065-7B16-F68272471A71}"/>
              </a:ext>
            </a:extLst>
          </p:cNvPr>
          <p:cNvSpPr txBox="1"/>
          <p:nvPr/>
        </p:nvSpPr>
        <p:spPr>
          <a:xfrm>
            <a:off x="6896471" y="3152726"/>
            <a:ext cx="1569660" cy="276999"/>
          </a:xfrm>
          <a:prstGeom prst="rect">
            <a:avLst/>
          </a:prstGeom>
          <a:noFill/>
        </p:spPr>
        <p:txBody>
          <a:bodyPr wrap="none" rtlCol="0">
            <a:spAutoFit/>
          </a:bodyPr>
          <a:lstStyle/>
          <a:p>
            <a:r>
              <a:rPr kumimoji="1" lang="ja-JP" altLang="en-US" sz="1200"/>
              <a:t>せいかつしゅうかん</a:t>
            </a:r>
          </a:p>
        </p:txBody>
      </p:sp>
      <p:sp>
        <p:nvSpPr>
          <p:cNvPr id="15" name="横巻き 14">
            <a:extLst>
              <a:ext uri="{FF2B5EF4-FFF2-40B4-BE49-F238E27FC236}">
                <a16:creationId xmlns:a16="http://schemas.microsoft.com/office/drawing/2014/main" id="{EE53FADF-1347-01F2-1424-2DB1C7942AAB}"/>
              </a:ext>
            </a:extLst>
          </p:cNvPr>
          <p:cNvSpPr/>
          <p:nvPr/>
        </p:nvSpPr>
        <p:spPr>
          <a:xfrm>
            <a:off x="419912" y="4397206"/>
            <a:ext cx="10933889" cy="839667"/>
          </a:xfrm>
          <a:prstGeom prst="horizontalScrol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kumimoji="1" lang="ja-JP" altLang="en-US" sz="3600" b="1"/>
              <a:t>がんになっても自分らしくくらすことができる</a:t>
            </a:r>
          </a:p>
        </p:txBody>
      </p:sp>
      <p:sp>
        <p:nvSpPr>
          <p:cNvPr id="16" name="テキスト ボックス 15">
            <a:extLst>
              <a:ext uri="{FF2B5EF4-FFF2-40B4-BE49-F238E27FC236}">
                <a16:creationId xmlns:a16="http://schemas.microsoft.com/office/drawing/2014/main" id="{ACDAEAAB-707A-C3D9-1C60-D03570C79E46}"/>
              </a:ext>
            </a:extLst>
          </p:cNvPr>
          <p:cNvSpPr txBox="1"/>
          <p:nvPr/>
        </p:nvSpPr>
        <p:spPr>
          <a:xfrm>
            <a:off x="4481103" y="4412194"/>
            <a:ext cx="646331" cy="276999"/>
          </a:xfrm>
          <a:prstGeom prst="rect">
            <a:avLst/>
          </a:prstGeom>
          <a:noFill/>
        </p:spPr>
        <p:txBody>
          <a:bodyPr wrap="none" rtlCol="0">
            <a:spAutoFit/>
          </a:bodyPr>
          <a:lstStyle/>
          <a:p>
            <a:r>
              <a:rPr kumimoji="1" lang="ja-JP" altLang="en-US" sz="1200"/>
              <a:t>じぶん</a:t>
            </a:r>
          </a:p>
        </p:txBody>
      </p:sp>
      <p:sp>
        <p:nvSpPr>
          <p:cNvPr id="17" name="横巻き 16">
            <a:extLst>
              <a:ext uri="{FF2B5EF4-FFF2-40B4-BE49-F238E27FC236}">
                <a16:creationId xmlns:a16="http://schemas.microsoft.com/office/drawing/2014/main" id="{7662123F-94FB-39B9-6E5B-8CAA9FEAAC6C}"/>
              </a:ext>
            </a:extLst>
          </p:cNvPr>
          <p:cNvSpPr/>
          <p:nvPr/>
        </p:nvSpPr>
        <p:spPr>
          <a:xfrm>
            <a:off x="419911" y="5725405"/>
            <a:ext cx="10933889" cy="839667"/>
          </a:xfrm>
          <a:prstGeom prst="horizontalScroll">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sz="3600" b="1"/>
              <a:t>その人の思いに耳をかたむける</a:t>
            </a:r>
          </a:p>
        </p:txBody>
      </p:sp>
      <p:sp>
        <p:nvSpPr>
          <p:cNvPr id="18" name="テキスト ボックス 17">
            <a:extLst>
              <a:ext uri="{FF2B5EF4-FFF2-40B4-BE49-F238E27FC236}">
                <a16:creationId xmlns:a16="http://schemas.microsoft.com/office/drawing/2014/main" id="{B1EA3BB7-5E6A-EF42-369D-83114D6597B8}"/>
              </a:ext>
            </a:extLst>
          </p:cNvPr>
          <p:cNvSpPr txBox="1"/>
          <p:nvPr/>
        </p:nvSpPr>
        <p:spPr>
          <a:xfrm>
            <a:off x="3618697" y="5744730"/>
            <a:ext cx="492443" cy="276999"/>
          </a:xfrm>
          <a:prstGeom prst="rect">
            <a:avLst/>
          </a:prstGeom>
          <a:noFill/>
        </p:spPr>
        <p:txBody>
          <a:bodyPr wrap="none" rtlCol="0">
            <a:spAutoFit/>
          </a:bodyPr>
          <a:lstStyle/>
          <a:p>
            <a:r>
              <a:rPr kumimoji="1" lang="ja-JP" altLang="en-US" sz="1200"/>
              <a:t>ひと</a:t>
            </a:r>
          </a:p>
        </p:txBody>
      </p:sp>
      <p:sp>
        <p:nvSpPr>
          <p:cNvPr id="19" name="テキスト ボックス 18">
            <a:extLst>
              <a:ext uri="{FF2B5EF4-FFF2-40B4-BE49-F238E27FC236}">
                <a16:creationId xmlns:a16="http://schemas.microsoft.com/office/drawing/2014/main" id="{8D351946-C004-95D9-88BD-13FD7F763245}"/>
              </a:ext>
            </a:extLst>
          </p:cNvPr>
          <p:cNvSpPr txBox="1"/>
          <p:nvPr/>
        </p:nvSpPr>
        <p:spPr>
          <a:xfrm>
            <a:off x="4481103" y="5725405"/>
            <a:ext cx="4935581" cy="461665"/>
          </a:xfrm>
          <a:prstGeom prst="rect">
            <a:avLst/>
          </a:prstGeom>
          <a:noFill/>
        </p:spPr>
        <p:txBody>
          <a:bodyPr wrap="square" rtlCol="0">
            <a:spAutoFit/>
          </a:bodyPr>
          <a:lstStyle/>
          <a:p>
            <a:r>
              <a:rPr lang="ja-JP" altLang="en-US" sz="1200"/>
              <a:t>おも　　　　　　　みみ</a:t>
            </a:r>
            <a:endParaRPr lang="en-US" altLang="ja-JP" sz="1200" dirty="0"/>
          </a:p>
          <a:p>
            <a:endParaRPr kumimoji="1" lang="ja-JP" altLang="en-US" sz="1200"/>
          </a:p>
        </p:txBody>
      </p:sp>
    </p:spTree>
    <p:extLst>
      <p:ext uri="{BB962C8B-B14F-4D97-AF65-F5344CB8AC3E}">
        <p14:creationId xmlns:p14="http://schemas.microsoft.com/office/powerpoint/2010/main" val="14464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animBg="1"/>
      <p:bldP spid="12" grpId="0"/>
      <p:bldP spid="13" grpId="0" animBg="1"/>
      <p:bldP spid="14" grpId="0"/>
      <p:bldP spid="15" grpId="0" animBg="1"/>
      <p:bldP spid="16" grpId="0"/>
      <p:bldP spid="17" grpId="0" animBg="1"/>
      <p:bldP spid="18" grpId="0"/>
      <p:bldP spid="19" grpId="0"/>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3913</TotalTime>
  <Words>2256</Words>
  <Application>Microsoft Macintosh PowerPoint</Application>
  <PresentationFormat>ワイド画面</PresentationFormat>
  <Paragraphs>398</Paragraphs>
  <Slides>30</Slides>
  <Notes>24</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30</vt:i4>
      </vt:variant>
    </vt:vector>
  </HeadingPairs>
  <TitlesOfParts>
    <vt:vector size="42" baseType="lpstr">
      <vt:lpstr>-webkit-standard</vt:lpstr>
      <vt:lpstr>HGP創英角ｺﾞｼｯｸUB</vt:lpstr>
      <vt:lpstr>YuMincho</vt:lpstr>
      <vt:lpstr>メイリオ</vt:lpstr>
      <vt:lpstr>游ゴシック</vt:lpstr>
      <vt:lpstr>游ゴシック Light</vt:lpstr>
      <vt:lpstr>游明朝</vt:lpstr>
      <vt:lpstr>Arial</vt:lpstr>
      <vt:lpstr>Calibri</vt:lpstr>
      <vt:lpstr>Century Gothic</vt:lpstr>
      <vt:lpstr>Helvetica Neue</vt:lpstr>
      <vt:lpstr>Office テーマ</vt:lpstr>
      <vt:lpstr>がん教育 外部講師スライド</vt:lpstr>
      <vt:lpstr>がんについて  いっしょに考えてみよう！</vt:lpstr>
      <vt:lpstr>自己紹介</vt:lpstr>
      <vt:lpstr>今日のおはなし</vt:lpstr>
      <vt:lpstr>がんってどんな病気？</vt:lpstr>
      <vt:lpstr>「がん」ってしってる？</vt:lpstr>
      <vt:lpstr>クイズ！</vt:lpstr>
      <vt:lpstr>PowerPoint プレゼンテーション</vt:lpstr>
      <vt:lpstr>PowerPoint プレゼンテーション</vt:lpstr>
      <vt:lpstr>がんはどうやってできるの？</vt:lpstr>
      <vt:lpstr>PowerPoint プレゼンテーション</vt:lpstr>
      <vt:lpstr>PowerPoint プレゼンテーション</vt:lpstr>
      <vt:lpstr>がんにならないようにできるの？</vt:lpstr>
      <vt:lpstr>クイズ！</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クイズ！</vt:lpstr>
      <vt:lpstr>Q. がんを早期発見できる可能性があるのはどれ？</vt:lpstr>
      <vt:lpstr>Q. がん検診で早期発見されて治療を受けると、     どれくらいの人が長生きできる？</vt:lpstr>
      <vt:lpstr>もしがんになったら…</vt:lpstr>
      <vt:lpstr>PowerPoint プレゼンテーション</vt:lpstr>
      <vt:lpstr>PowerPoint プレゼンテーション</vt:lpstr>
      <vt:lpstr>PowerPoint プレゼンテーション</vt:lpstr>
      <vt:lpstr>大切な人ががんになったら…</vt:lpstr>
      <vt:lpstr>PowerPoint プレゼンテーション</vt:lpstr>
      <vt:lpstr>今日のおはなし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がん教育 外部講師スライド</dc:title>
  <dc:creator>tomoko taniyama</dc:creator>
  <cp:lastModifiedBy>tomoko taniyama</cp:lastModifiedBy>
  <cp:revision>121</cp:revision>
  <dcterms:created xsi:type="dcterms:W3CDTF">2023-08-01T04:01:14Z</dcterms:created>
  <dcterms:modified xsi:type="dcterms:W3CDTF">2024-01-18T03:42:11Z</dcterms:modified>
</cp:coreProperties>
</file>