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6" r:id="rId2"/>
    <p:sldId id="2145706282" r:id="rId3"/>
    <p:sldId id="257" r:id="rId4"/>
    <p:sldId id="258" r:id="rId5"/>
    <p:sldId id="262" r:id="rId6"/>
    <p:sldId id="2145706276" r:id="rId7"/>
    <p:sldId id="2145706275" r:id="rId8"/>
    <p:sldId id="2145706233" r:id="rId9"/>
    <p:sldId id="474" r:id="rId10"/>
    <p:sldId id="268" r:id="rId11"/>
    <p:sldId id="2145706262" r:id="rId12"/>
    <p:sldId id="475" r:id="rId13"/>
    <p:sldId id="2145706279" r:id="rId14"/>
    <p:sldId id="516" r:id="rId15"/>
    <p:sldId id="2145706271" r:id="rId16"/>
    <p:sldId id="2145706283" r:id="rId17"/>
    <p:sldId id="2145706272" r:id="rId18"/>
    <p:sldId id="2145706284" r:id="rId19"/>
    <p:sldId id="2145706258" r:id="rId20"/>
    <p:sldId id="2145706267" r:id="rId21"/>
    <p:sldId id="2145706259" r:id="rId22"/>
    <p:sldId id="2145706249" r:id="rId23"/>
    <p:sldId id="2145706266" r:id="rId24"/>
    <p:sldId id="2145706288" r:id="rId25"/>
    <p:sldId id="517" r:id="rId26"/>
    <p:sldId id="271" r:id="rId27"/>
    <p:sldId id="7050" r:id="rId28"/>
    <p:sldId id="2145706269" r:id="rId29"/>
    <p:sldId id="2145706270" r:id="rId30"/>
    <p:sldId id="2145706252" r:id="rId31"/>
    <p:sldId id="7086" r:id="rId32"/>
    <p:sldId id="388" r:id="rId33"/>
    <p:sldId id="2145706287" r:id="rId3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niyama tomoko" initials="tt" lastIdx="10" clrIdx="0">
    <p:extLst>
      <p:ext uri="{19B8F6BF-5375-455C-9EA6-DF929625EA0E}">
        <p15:presenceInfo xmlns:p15="http://schemas.microsoft.com/office/powerpoint/2012/main" userId="ae726630fce6a7b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6"/>
    <p:restoredTop sz="60055"/>
  </p:normalViewPr>
  <p:slideViewPr>
    <p:cSldViewPr snapToGrid="0">
      <p:cViewPr varScale="1">
        <p:scale>
          <a:sx n="68" d="100"/>
          <a:sy n="68" d="100"/>
        </p:scale>
        <p:origin x="992" y="208"/>
      </p:cViewPr>
      <p:guideLst/>
    </p:cSldViewPr>
  </p:slideViewPr>
  <p:notesTextViewPr>
    <p:cViewPr>
      <p:scale>
        <a:sx n="95" d="100"/>
        <a:sy n="9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___.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cat>
            <c:strRef>
              <c:f>Sheet1!$A$2:$A$3</c:f>
              <c:strCache>
                <c:ptCount val="2"/>
                <c:pt idx="0">
                  <c:v>接種なし</c:v>
                </c:pt>
                <c:pt idx="1">
                  <c:v>接種あり（10-16歳）</c:v>
                </c:pt>
              </c:strCache>
            </c:strRef>
          </c:cat>
          <c:val>
            <c:numRef>
              <c:f>Sheet1!$B$2:$B$3</c:f>
              <c:numCache>
                <c:formatCode>General</c:formatCode>
                <c:ptCount val="2"/>
                <c:pt idx="0">
                  <c:v>1</c:v>
                </c:pt>
                <c:pt idx="1">
                  <c:v>0.12</c:v>
                </c:pt>
              </c:numCache>
            </c:numRef>
          </c:val>
          <c:extLst>
            <c:ext xmlns:c16="http://schemas.microsoft.com/office/drawing/2014/chart" uri="{C3380CC4-5D6E-409C-BE32-E72D297353CC}">
              <c16:uniqueId val="{00000000-FDD3-7646-B1A8-4E05B66CF658}"/>
            </c:ext>
          </c:extLst>
        </c:ser>
        <c:dLbls>
          <c:showLegendKey val="0"/>
          <c:showVal val="0"/>
          <c:showCatName val="0"/>
          <c:showSerName val="0"/>
          <c:showPercent val="0"/>
          <c:showBubbleSize val="0"/>
        </c:dLbls>
        <c:gapWidth val="219"/>
        <c:overlap val="-27"/>
        <c:axId val="43354383"/>
        <c:axId val="43065183"/>
      </c:barChart>
      <c:catAx>
        <c:axId val="433543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ja-JP"/>
          </a:p>
        </c:txPr>
        <c:crossAx val="43065183"/>
        <c:crosses val="autoZero"/>
        <c:auto val="1"/>
        <c:lblAlgn val="ctr"/>
        <c:lblOffset val="100"/>
        <c:noMultiLvlLbl val="0"/>
      </c:catAx>
      <c:valAx>
        <c:axId val="4306518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4335438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05E17C-B1A7-E941-B28F-9CB6000DC164}" type="doc">
      <dgm:prSet loTypeId="urn:microsoft.com/office/officeart/2008/layout/AlternatingHexagons" loCatId="" qsTypeId="urn:microsoft.com/office/officeart/2005/8/quickstyle/simple1" qsCatId="simple" csTypeId="urn:microsoft.com/office/officeart/2005/8/colors/colorful1" csCatId="colorful" phldr="1"/>
      <dgm:spPr/>
      <dgm:t>
        <a:bodyPr/>
        <a:lstStyle/>
        <a:p>
          <a:endParaRPr kumimoji="1" lang="ja-JP" altLang="en-US"/>
        </a:p>
      </dgm:t>
    </dgm:pt>
    <dgm:pt modelId="{8BC985AA-8020-2E4F-A837-090649DC54B1}">
      <dgm:prSet phldrT="[テキスト]"/>
      <dgm:spPr/>
      <dgm:t>
        <a:bodyPr/>
        <a:lstStyle/>
        <a:p>
          <a:r>
            <a:rPr kumimoji="1" lang="ja-JP" altLang="en-US" b="1"/>
            <a:t>肛門がん</a:t>
          </a:r>
        </a:p>
      </dgm:t>
    </dgm:pt>
    <dgm:pt modelId="{2783222C-10C8-8249-B9FE-5810F702BD62}" type="parTrans" cxnId="{708E9BC0-3AAF-464F-A792-6BF167415461}">
      <dgm:prSet/>
      <dgm:spPr/>
      <dgm:t>
        <a:bodyPr/>
        <a:lstStyle/>
        <a:p>
          <a:endParaRPr kumimoji="1" lang="ja-JP" altLang="en-US" b="1"/>
        </a:p>
      </dgm:t>
    </dgm:pt>
    <dgm:pt modelId="{33A79C58-C388-2943-BBED-E0058631B21B}" type="sibTrans" cxnId="{708E9BC0-3AAF-464F-A792-6BF167415461}">
      <dgm:prSet/>
      <dgm:spPr/>
      <dgm:t>
        <a:bodyPr/>
        <a:lstStyle/>
        <a:p>
          <a:r>
            <a:rPr kumimoji="1" lang="ja-JP" altLang="en-US" b="1"/>
            <a:t>子宮頸がん</a:t>
          </a:r>
        </a:p>
      </dgm:t>
    </dgm:pt>
    <dgm:pt modelId="{3F59EBDC-C7C0-0849-8984-F01A1015400D}">
      <dgm:prSet phldrT="[テキスト]"/>
      <dgm:spPr/>
      <dgm:t>
        <a:bodyPr/>
        <a:lstStyle/>
        <a:p>
          <a:r>
            <a:rPr kumimoji="1" lang="ja-JP" altLang="en-US" b="1"/>
            <a:t>咽頭がん</a:t>
          </a:r>
        </a:p>
      </dgm:t>
    </dgm:pt>
    <dgm:pt modelId="{559E5C73-D380-0941-9174-D986ED267BC1}" type="parTrans" cxnId="{2219A53F-1694-F645-B28B-E441B6EC3266}">
      <dgm:prSet/>
      <dgm:spPr/>
      <dgm:t>
        <a:bodyPr/>
        <a:lstStyle/>
        <a:p>
          <a:endParaRPr kumimoji="1" lang="ja-JP" altLang="en-US" b="1"/>
        </a:p>
      </dgm:t>
    </dgm:pt>
    <dgm:pt modelId="{AF68D851-413C-F24C-958F-CA3CC8D76380}" type="sibTrans" cxnId="{2219A53F-1694-F645-B28B-E441B6EC3266}">
      <dgm:prSet/>
      <dgm:spPr/>
      <dgm:t>
        <a:bodyPr/>
        <a:lstStyle/>
        <a:p>
          <a:r>
            <a:rPr kumimoji="1" lang="ja-JP" altLang="en-US" b="1"/>
            <a:t>陰茎がん</a:t>
          </a:r>
        </a:p>
      </dgm:t>
    </dgm:pt>
    <dgm:pt modelId="{6D9E023A-C8D3-A84A-BF10-FD96E77ED1D2}">
      <dgm:prSet phldrT="[テキスト]"/>
      <dgm:spPr/>
      <dgm:t>
        <a:bodyPr/>
        <a:lstStyle/>
        <a:p>
          <a:r>
            <a:rPr kumimoji="1" lang="ja-JP" altLang="en-US" b="1"/>
            <a:t>を引き起こすウィルス</a:t>
          </a:r>
        </a:p>
      </dgm:t>
    </dgm:pt>
    <dgm:pt modelId="{50DC02CB-A68E-7145-BC23-0664D90A79E3}" type="parTrans" cxnId="{46E06414-E8A0-AE48-9D11-BC592376593B}">
      <dgm:prSet/>
      <dgm:spPr/>
      <dgm:t>
        <a:bodyPr/>
        <a:lstStyle/>
        <a:p>
          <a:endParaRPr kumimoji="1" lang="ja-JP" altLang="en-US" b="1"/>
        </a:p>
      </dgm:t>
    </dgm:pt>
    <dgm:pt modelId="{79423EF6-50CB-AD47-830F-BB3EEBDE81D7}" type="sibTrans" cxnId="{46E06414-E8A0-AE48-9D11-BC592376593B}">
      <dgm:prSet/>
      <dgm:spPr/>
      <dgm:t>
        <a:bodyPr/>
        <a:lstStyle/>
        <a:p>
          <a:endParaRPr kumimoji="1" lang="ja-JP" altLang="en-US" b="1"/>
        </a:p>
      </dgm:t>
    </dgm:pt>
    <dgm:pt modelId="{1E85A423-249F-0245-ACAA-2127D53110F2}">
      <dgm:prSet phldrT="[テキスト]"/>
      <dgm:spPr/>
      <dgm:t>
        <a:bodyPr/>
        <a:lstStyle/>
        <a:p>
          <a:r>
            <a:rPr kumimoji="1" lang="ja-JP" altLang="en-US" b="1"/>
            <a:t>など</a:t>
          </a:r>
        </a:p>
      </dgm:t>
    </dgm:pt>
    <dgm:pt modelId="{1993031C-71C7-6B43-AA1A-C968AE62951F}" type="parTrans" cxnId="{5DB4B26C-3671-0E4C-A509-1BA917F22604}">
      <dgm:prSet/>
      <dgm:spPr/>
      <dgm:t>
        <a:bodyPr/>
        <a:lstStyle/>
        <a:p>
          <a:endParaRPr kumimoji="1" lang="ja-JP" altLang="en-US" b="1"/>
        </a:p>
      </dgm:t>
    </dgm:pt>
    <dgm:pt modelId="{1837E9F3-8148-F24F-93A7-338EB0CDF62A}" type="sibTrans" cxnId="{5DB4B26C-3671-0E4C-A509-1BA917F22604}">
      <dgm:prSet/>
      <dgm:spPr/>
      <dgm:t>
        <a:bodyPr/>
        <a:lstStyle/>
        <a:p>
          <a:r>
            <a:rPr kumimoji="1" lang="ja-JP" altLang="en-US" b="1"/>
            <a:t>性感染症</a:t>
          </a:r>
        </a:p>
      </dgm:t>
    </dgm:pt>
    <dgm:pt modelId="{2F051EC7-676E-904D-A942-282C1CE4B3CF}" type="pres">
      <dgm:prSet presAssocID="{9805E17C-B1A7-E941-B28F-9CB6000DC164}" presName="Name0" presStyleCnt="0">
        <dgm:presLayoutVars>
          <dgm:chMax/>
          <dgm:chPref/>
          <dgm:dir/>
          <dgm:animLvl val="lvl"/>
        </dgm:presLayoutVars>
      </dgm:prSet>
      <dgm:spPr/>
    </dgm:pt>
    <dgm:pt modelId="{54BB4ED2-4D88-A440-A2DE-6BB412711BCC}" type="pres">
      <dgm:prSet presAssocID="{8BC985AA-8020-2E4F-A837-090649DC54B1}" presName="composite" presStyleCnt="0"/>
      <dgm:spPr/>
    </dgm:pt>
    <dgm:pt modelId="{E028B657-23C2-3C40-BCB6-FFBA984C27AC}" type="pres">
      <dgm:prSet presAssocID="{8BC985AA-8020-2E4F-A837-090649DC54B1}" presName="Parent1" presStyleLbl="node1" presStyleIdx="0" presStyleCnt="6">
        <dgm:presLayoutVars>
          <dgm:chMax val="1"/>
          <dgm:chPref val="1"/>
          <dgm:bulletEnabled val="1"/>
        </dgm:presLayoutVars>
      </dgm:prSet>
      <dgm:spPr/>
    </dgm:pt>
    <dgm:pt modelId="{23A950C4-4501-EA43-8837-5552C1859230}" type="pres">
      <dgm:prSet presAssocID="{8BC985AA-8020-2E4F-A837-090649DC54B1}" presName="Childtext1" presStyleLbl="revTx" presStyleIdx="0" presStyleCnt="3">
        <dgm:presLayoutVars>
          <dgm:chMax val="0"/>
          <dgm:chPref val="0"/>
          <dgm:bulletEnabled val="1"/>
        </dgm:presLayoutVars>
      </dgm:prSet>
      <dgm:spPr/>
    </dgm:pt>
    <dgm:pt modelId="{9D306801-23EF-7942-B4E2-9B862B07084F}" type="pres">
      <dgm:prSet presAssocID="{8BC985AA-8020-2E4F-A837-090649DC54B1}" presName="BalanceSpacing" presStyleCnt="0"/>
      <dgm:spPr/>
    </dgm:pt>
    <dgm:pt modelId="{50CAB4CC-B7CB-3E4D-BC86-1919F3B345A2}" type="pres">
      <dgm:prSet presAssocID="{8BC985AA-8020-2E4F-A837-090649DC54B1}" presName="BalanceSpacing1" presStyleCnt="0"/>
      <dgm:spPr/>
    </dgm:pt>
    <dgm:pt modelId="{857E2F4E-1697-2F4E-8CD0-14CCC31DA32B}" type="pres">
      <dgm:prSet presAssocID="{33A79C58-C388-2943-BBED-E0058631B21B}" presName="Accent1Text" presStyleLbl="node1" presStyleIdx="1" presStyleCnt="6"/>
      <dgm:spPr/>
    </dgm:pt>
    <dgm:pt modelId="{182C98AF-C718-2D47-89DE-6AA66EB3B8F8}" type="pres">
      <dgm:prSet presAssocID="{33A79C58-C388-2943-BBED-E0058631B21B}" presName="spaceBetweenRectangles" presStyleCnt="0"/>
      <dgm:spPr/>
    </dgm:pt>
    <dgm:pt modelId="{E218810A-AE03-BB4C-A20D-8EAD206C1CD0}" type="pres">
      <dgm:prSet presAssocID="{3F59EBDC-C7C0-0849-8984-F01A1015400D}" presName="composite" presStyleCnt="0"/>
      <dgm:spPr/>
    </dgm:pt>
    <dgm:pt modelId="{0C473096-BA3A-214B-B686-F71122DAAF8D}" type="pres">
      <dgm:prSet presAssocID="{3F59EBDC-C7C0-0849-8984-F01A1015400D}" presName="Parent1" presStyleLbl="node1" presStyleIdx="2" presStyleCnt="6">
        <dgm:presLayoutVars>
          <dgm:chMax val="1"/>
          <dgm:chPref val="1"/>
          <dgm:bulletEnabled val="1"/>
        </dgm:presLayoutVars>
      </dgm:prSet>
      <dgm:spPr/>
    </dgm:pt>
    <dgm:pt modelId="{B64D08F0-A477-BF4D-B992-38CB5A022496}" type="pres">
      <dgm:prSet presAssocID="{3F59EBDC-C7C0-0849-8984-F01A1015400D}" presName="Childtext1" presStyleLbl="revTx" presStyleIdx="1" presStyleCnt="3">
        <dgm:presLayoutVars>
          <dgm:chMax val="0"/>
          <dgm:chPref val="0"/>
          <dgm:bulletEnabled val="1"/>
        </dgm:presLayoutVars>
      </dgm:prSet>
      <dgm:spPr/>
    </dgm:pt>
    <dgm:pt modelId="{6D902D4E-F56C-E644-83C4-770CD98521E8}" type="pres">
      <dgm:prSet presAssocID="{3F59EBDC-C7C0-0849-8984-F01A1015400D}" presName="BalanceSpacing" presStyleCnt="0"/>
      <dgm:spPr/>
    </dgm:pt>
    <dgm:pt modelId="{E37BF384-664D-B749-A89C-1B1F21FBB519}" type="pres">
      <dgm:prSet presAssocID="{3F59EBDC-C7C0-0849-8984-F01A1015400D}" presName="BalanceSpacing1" presStyleCnt="0"/>
      <dgm:spPr/>
    </dgm:pt>
    <dgm:pt modelId="{4EE6CB54-6C23-C74F-BFBF-270E73F3156E}" type="pres">
      <dgm:prSet presAssocID="{AF68D851-413C-F24C-958F-CA3CC8D76380}" presName="Accent1Text" presStyleLbl="node1" presStyleIdx="3" presStyleCnt="6"/>
      <dgm:spPr/>
    </dgm:pt>
    <dgm:pt modelId="{608B30BB-8FC8-CB4F-8B6B-D086EAE71246}" type="pres">
      <dgm:prSet presAssocID="{AF68D851-413C-F24C-958F-CA3CC8D76380}" presName="spaceBetweenRectangles" presStyleCnt="0"/>
      <dgm:spPr/>
    </dgm:pt>
    <dgm:pt modelId="{19D57268-52D9-6A41-A42D-64ECEC0274DC}" type="pres">
      <dgm:prSet presAssocID="{1E85A423-249F-0245-ACAA-2127D53110F2}" presName="composite" presStyleCnt="0"/>
      <dgm:spPr/>
    </dgm:pt>
    <dgm:pt modelId="{44E375B8-14B7-E847-9854-EB6FF7EC33A1}" type="pres">
      <dgm:prSet presAssocID="{1E85A423-249F-0245-ACAA-2127D53110F2}" presName="Parent1" presStyleLbl="node1" presStyleIdx="4" presStyleCnt="6" custLinFactNeighborX="22047">
        <dgm:presLayoutVars>
          <dgm:chMax val="1"/>
          <dgm:chPref val="1"/>
          <dgm:bulletEnabled val="1"/>
        </dgm:presLayoutVars>
      </dgm:prSet>
      <dgm:spPr/>
    </dgm:pt>
    <dgm:pt modelId="{1F71B1CA-8417-ED44-A773-059D6706FBC4}" type="pres">
      <dgm:prSet presAssocID="{1E85A423-249F-0245-ACAA-2127D53110F2}" presName="Childtext1" presStyleLbl="revTx" presStyleIdx="2" presStyleCnt="3" custScaleX="161060" custLinFactNeighborX="67080" custLinFactNeighborY="3202">
        <dgm:presLayoutVars>
          <dgm:chMax val="0"/>
          <dgm:chPref val="0"/>
          <dgm:bulletEnabled val="1"/>
        </dgm:presLayoutVars>
      </dgm:prSet>
      <dgm:spPr/>
    </dgm:pt>
    <dgm:pt modelId="{FDF44A7D-6F79-8C43-804F-0B9015CE90D1}" type="pres">
      <dgm:prSet presAssocID="{1E85A423-249F-0245-ACAA-2127D53110F2}" presName="BalanceSpacing" presStyleCnt="0"/>
      <dgm:spPr/>
    </dgm:pt>
    <dgm:pt modelId="{EAEB9E54-AE1D-FC4E-8C32-B820196C355D}" type="pres">
      <dgm:prSet presAssocID="{1E85A423-249F-0245-ACAA-2127D53110F2}" presName="BalanceSpacing1" presStyleCnt="0"/>
      <dgm:spPr/>
    </dgm:pt>
    <dgm:pt modelId="{4973B762-B173-D34A-B040-F8D1AC5A22E2}" type="pres">
      <dgm:prSet presAssocID="{1837E9F3-8148-F24F-93A7-338EB0CDF62A}" presName="Accent1Text" presStyleLbl="node1" presStyleIdx="5" presStyleCnt="6" custLinFactNeighborX="22047"/>
      <dgm:spPr/>
    </dgm:pt>
  </dgm:ptLst>
  <dgm:cxnLst>
    <dgm:cxn modelId="{15C71A09-F119-5747-8CC9-783AEF49BB6F}" type="presOf" srcId="{1E85A423-249F-0245-ACAA-2127D53110F2}" destId="{44E375B8-14B7-E847-9854-EB6FF7EC33A1}" srcOrd="0" destOrd="0" presId="urn:microsoft.com/office/officeart/2008/layout/AlternatingHexagons"/>
    <dgm:cxn modelId="{46E06414-E8A0-AE48-9D11-BC592376593B}" srcId="{1E85A423-249F-0245-ACAA-2127D53110F2}" destId="{6D9E023A-C8D3-A84A-BF10-FD96E77ED1D2}" srcOrd="0" destOrd="0" parTransId="{50DC02CB-A68E-7145-BC23-0664D90A79E3}" sibTransId="{79423EF6-50CB-AD47-830F-BB3EEBDE81D7}"/>
    <dgm:cxn modelId="{754E6A17-2C5D-4447-A8A8-5B4DE60100FC}" type="presOf" srcId="{6D9E023A-C8D3-A84A-BF10-FD96E77ED1D2}" destId="{1F71B1CA-8417-ED44-A773-059D6706FBC4}" srcOrd="0" destOrd="0" presId="urn:microsoft.com/office/officeart/2008/layout/AlternatingHexagons"/>
    <dgm:cxn modelId="{2219A53F-1694-F645-B28B-E441B6EC3266}" srcId="{9805E17C-B1A7-E941-B28F-9CB6000DC164}" destId="{3F59EBDC-C7C0-0849-8984-F01A1015400D}" srcOrd="1" destOrd="0" parTransId="{559E5C73-D380-0941-9174-D986ED267BC1}" sibTransId="{AF68D851-413C-F24C-958F-CA3CC8D76380}"/>
    <dgm:cxn modelId="{5DB4B26C-3671-0E4C-A509-1BA917F22604}" srcId="{9805E17C-B1A7-E941-B28F-9CB6000DC164}" destId="{1E85A423-249F-0245-ACAA-2127D53110F2}" srcOrd="2" destOrd="0" parTransId="{1993031C-71C7-6B43-AA1A-C968AE62951F}" sibTransId="{1837E9F3-8148-F24F-93A7-338EB0CDF62A}"/>
    <dgm:cxn modelId="{0B079781-27F6-D246-A4CE-E3D99386E332}" type="presOf" srcId="{AF68D851-413C-F24C-958F-CA3CC8D76380}" destId="{4EE6CB54-6C23-C74F-BFBF-270E73F3156E}" srcOrd="0" destOrd="0" presId="urn:microsoft.com/office/officeart/2008/layout/AlternatingHexagons"/>
    <dgm:cxn modelId="{EAA4AA88-5884-BB45-8D87-A7F4C90BEA39}" type="presOf" srcId="{33A79C58-C388-2943-BBED-E0058631B21B}" destId="{857E2F4E-1697-2F4E-8CD0-14CCC31DA32B}" srcOrd="0" destOrd="0" presId="urn:microsoft.com/office/officeart/2008/layout/AlternatingHexagons"/>
    <dgm:cxn modelId="{B6816E9E-C9F8-9841-A9D3-1AE698BCF363}" type="presOf" srcId="{1837E9F3-8148-F24F-93A7-338EB0CDF62A}" destId="{4973B762-B173-D34A-B040-F8D1AC5A22E2}" srcOrd="0" destOrd="0" presId="urn:microsoft.com/office/officeart/2008/layout/AlternatingHexagons"/>
    <dgm:cxn modelId="{6539AFA8-B83A-924B-ACE5-572CED31AFDE}" type="presOf" srcId="{3F59EBDC-C7C0-0849-8984-F01A1015400D}" destId="{0C473096-BA3A-214B-B686-F71122DAAF8D}" srcOrd="0" destOrd="0" presId="urn:microsoft.com/office/officeart/2008/layout/AlternatingHexagons"/>
    <dgm:cxn modelId="{49C1F4BF-C423-FB45-A1CE-AE031D5AF1CD}" type="presOf" srcId="{8BC985AA-8020-2E4F-A837-090649DC54B1}" destId="{E028B657-23C2-3C40-BCB6-FFBA984C27AC}" srcOrd="0" destOrd="0" presId="urn:microsoft.com/office/officeart/2008/layout/AlternatingHexagons"/>
    <dgm:cxn modelId="{708E9BC0-3AAF-464F-A792-6BF167415461}" srcId="{9805E17C-B1A7-E941-B28F-9CB6000DC164}" destId="{8BC985AA-8020-2E4F-A837-090649DC54B1}" srcOrd="0" destOrd="0" parTransId="{2783222C-10C8-8249-B9FE-5810F702BD62}" sibTransId="{33A79C58-C388-2943-BBED-E0058631B21B}"/>
    <dgm:cxn modelId="{EB948DEB-9C49-E842-9772-05B61B310F70}" type="presOf" srcId="{9805E17C-B1A7-E941-B28F-9CB6000DC164}" destId="{2F051EC7-676E-904D-A942-282C1CE4B3CF}" srcOrd="0" destOrd="0" presId="urn:microsoft.com/office/officeart/2008/layout/AlternatingHexagons"/>
    <dgm:cxn modelId="{65D9680D-849D-D64F-A4D8-98CD97284B84}" type="presParOf" srcId="{2F051EC7-676E-904D-A942-282C1CE4B3CF}" destId="{54BB4ED2-4D88-A440-A2DE-6BB412711BCC}" srcOrd="0" destOrd="0" presId="urn:microsoft.com/office/officeart/2008/layout/AlternatingHexagons"/>
    <dgm:cxn modelId="{7D55182F-496E-014C-BAB0-85E2632D8C01}" type="presParOf" srcId="{54BB4ED2-4D88-A440-A2DE-6BB412711BCC}" destId="{E028B657-23C2-3C40-BCB6-FFBA984C27AC}" srcOrd="0" destOrd="0" presId="urn:microsoft.com/office/officeart/2008/layout/AlternatingHexagons"/>
    <dgm:cxn modelId="{989FC070-2142-2E47-942A-23E5A66EB029}" type="presParOf" srcId="{54BB4ED2-4D88-A440-A2DE-6BB412711BCC}" destId="{23A950C4-4501-EA43-8837-5552C1859230}" srcOrd="1" destOrd="0" presId="urn:microsoft.com/office/officeart/2008/layout/AlternatingHexagons"/>
    <dgm:cxn modelId="{2B0B24E0-AFA4-224D-BA24-DF976CE1898D}" type="presParOf" srcId="{54BB4ED2-4D88-A440-A2DE-6BB412711BCC}" destId="{9D306801-23EF-7942-B4E2-9B862B07084F}" srcOrd="2" destOrd="0" presId="urn:microsoft.com/office/officeart/2008/layout/AlternatingHexagons"/>
    <dgm:cxn modelId="{4A06FF06-4714-B243-87F7-B8F3ED8ABE92}" type="presParOf" srcId="{54BB4ED2-4D88-A440-A2DE-6BB412711BCC}" destId="{50CAB4CC-B7CB-3E4D-BC86-1919F3B345A2}" srcOrd="3" destOrd="0" presId="urn:microsoft.com/office/officeart/2008/layout/AlternatingHexagons"/>
    <dgm:cxn modelId="{F20C517D-C3CB-D547-8F22-6D64430D7D83}" type="presParOf" srcId="{54BB4ED2-4D88-A440-A2DE-6BB412711BCC}" destId="{857E2F4E-1697-2F4E-8CD0-14CCC31DA32B}" srcOrd="4" destOrd="0" presId="urn:microsoft.com/office/officeart/2008/layout/AlternatingHexagons"/>
    <dgm:cxn modelId="{4722D411-F29F-4B41-9E94-826A0EF7C42C}" type="presParOf" srcId="{2F051EC7-676E-904D-A942-282C1CE4B3CF}" destId="{182C98AF-C718-2D47-89DE-6AA66EB3B8F8}" srcOrd="1" destOrd="0" presId="urn:microsoft.com/office/officeart/2008/layout/AlternatingHexagons"/>
    <dgm:cxn modelId="{03E76761-657A-4845-88E6-44BB37F82939}" type="presParOf" srcId="{2F051EC7-676E-904D-A942-282C1CE4B3CF}" destId="{E218810A-AE03-BB4C-A20D-8EAD206C1CD0}" srcOrd="2" destOrd="0" presId="urn:microsoft.com/office/officeart/2008/layout/AlternatingHexagons"/>
    <dgm:cxn modelId="{9C59D110-4372-2D44-A8D3-01E21B00C00C}" type="presParOf" srcId="{E218810A-AE03-BB4C-A20D-8EAD206C1CD0}" destId="{0C473096-BA3A-214B-B686-F71122DAAF8D}" srcOrd="0" destOrd="0" presId="urn:microsoft.com/office/officeart/2008/layout/AlternatingHexagons"/>
    <dgm:cxn modelId="{330091DE-71A5-3441-A79E-3386709E0741}" type="presParOf" srcId="{E218810A-AE03-BB4C-A20D-8EAD206C1CD0}" destId="{B64D08F0-A477-BF4D-B992-38CB5A022496}" srcOrd="1" destOrd="0" presId="urn:microsoft.com/office/officeart/2008/layout/AlternatingHexagons"/>
    <dgm:cxn modelId="{604FAE27-7839-2A43-8422-CCCC69DE0503}" type="presParOf" srcId="{E218810A-AE03-BB4C-A20D-8EAD206C1CD0}" destId="{6D902D4E-F56C-E644-83C4-770CD98521E8}" srcOrd="2" destOrd="0" presId="urn:microsoft.com/office/officeart/2008/layout/AlternatingHexagons"/>
    <dgm:cxn modelId="{3318F252-BAA9-2641-B16C-20D7AEC25551}" type="presParOf" srcId="{E218810A-AE03-BB4C-A20D-8EAD206C1CD0}" destId="{E37BF384-664D-B749-A89C-1B1F21FBB519}" srcOrd="3" destOrd="0" presId="urn:microsoft.com/office/officeart/2008/layout/AlternatingHexagons"/>
    <dgm:cxn modelId="{ED3BC2EB-2468-674C-B573-425645B03FB7}" type="presParOf" srcId="{E218810A-AE03-BB4C-A20D-8EAD206C1CD0}" destId="{4EE6CB54-6C23-C74F-BFBF-270E73F3156E}" srcOrd="4" destOrd="0" presId="urn:microsoft.com/office/officeart/2008/layout/AlternatingHexagons"/>
    <dgm:cxn modelId="{D7BEF9B6-F0EA-B248-AEE6-0BE61E5EC9E7}" type="presParOf" srcId="{2F051EC7-676E-904D-A942-282C1CE4B3CF}" destId="{608B30BB-8FC8-CB4F-8B6B-D086EAE71246}" srcOrd="3" destOrd="0" presId="urn:microsoft.com/office/officeart/2008/layout/AlternatingHexagons"/>
    <dgm:cxn modelId="{2F672285-6594-9545-B551-D82FA58D71BE}" type="presParOf" srcId="{2F051EC7-676E-904D-A942-282C1CE4B3CF}" destId="{19D57268-52D9-6A41-A42D-64ECEC0274DC}" srcOrd="4" destOrd="0" presId="urn:microsoft.com/office/officeart/2008/layout/AlternatingHexagons"/>
    <dgm:cxn modelId="{759ED37D-774B-8849-93CA-B855E7D04A04}" type="presParOf" srcId="{19D57268-52D9-6A41-A42D-64ECEC0274DC}" destId="{44E375B8-14B7-E847-9854-EB6FF7EC33A1}" srcOrd="0" destOrd="0" presId="urn:microsoft.com/office/officeart/2008/layout/AlternatingHexagons"/>
    <dgm:cxn modelId="{EFC33B9B-B4FA-7A49-9239-845E51CB9E78}" type="presParOf" srcId="{19D57268-52D9-6A41-A42D-64ECEC0274DC}" destId="{1F71B1CA-8417-ED44-A773-059D6706FBC4}" srcOrd="1" destOrd="0" presId="urn:microsoft.com/office/officeart/2008/layout/AlternatingHexagons"/>
    <dgm:cxn modelId="{6EFCD26C-2CED-154A-BED0-8B27FEF15D5D}" type="presParOf" srcId="{19D57268-52D9-6A41-A42D-64ECEC0274DC}" destId="{FDF44A7D-6F79-8C43-804F-0B9015CE90D1}" srcOrd="2" destOrd="0" presId="urn:microsoft.com/office/officeart/2008/layout/AlternatingHexagons"/>
    <dgm:cxn modelId="{820EE35C-C3E1-284C-9AAC-5A32D511677D}" type="presParOf" srcId="{19D57268-52D9-6A41-A42D-64ECEC0274DC}" destId="{EAEB9E54-AE1D-FC4E-8C32-B820196C355D}" srcOrd="3" destOrd="0" presId="urn:microsoft.com/office/officeart/2008/layout/AlternatingHexagons"/>
    <dgm:cxn modelId="{9622B58E-DED7-7B4F-991F-EE21B8DD8988}" type="presParOf" srcId="{19D57268-52D9-6A41-A42D-64ECEC0274DC}" destId="{4973B762-B173-D34A-B040-F8D1AC5A22E2}"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28B657-23C2-3C40-BCB6-FFBA984C27AC}">
      <dsp:nvSpPr>
        <dsp:cNvPr id="0" name=""/>
        <dsp:cNvSpPr/>
      </dsp:nvSpPr>
      <dsp:spPr>
        <a:xfrm rot="5400000">
          <a:off x="4956393" y="132738"/>
          <a:ext cx="2007006" cy="1746095"/>
        </a:xfrm>
        <a:prstGeom prst="hexagon">
          <a:avLst>
            <a:gd name="adj" fmla="val 25000"/>
            <a:gd name="vf" fmla="val 1154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kumimoji="1" lang="ja-JP" altLang="en-US" sz="2900" b="1" kern="1200"/>
            <a:t>肛門がん</a:t>
          </a:r>
        </a:p>
      </dsp:txBody>
      <dsp:txXfrm rot="-5400000">
        <a:off x="5358948" y="315041"/>
        <a:ext cx="1201895" cy="1381490"/>
      </dsp:txXfrm>
    </dsp:sp>
    <dsp:sp modelId="{23A950C4-4501-EA43-8837-5552C1859230}">
      <dsp:nvSpPr>
        <dsp:cNvPr id="0" name=""/>
        <dsp:cNvSpPr/>
      </dsp:nvSpPr>
      <dsp:spPr>
        <a:xfrm>
          <a:off x="6885929" y="403684"/>
          <a:ext cx="2239819" cy="1204204"/>
        </a:xfrm>
        <a:prstGeom prst="rect">
          <a:avLst/>
        </a:prstGeom>
        <a:noFill/>
        <a:ln>
          <a:noFill/>
        </a:ln>
        <a:effectLst/>
      </dsp:spPr>
      <dsp:style>
        <a:lnRef idx="0">
          <a:scrgbClr r="0" g="0" b="0"/>
        </a:lnRef>
        <a:fillRef idx="0">
          <a:scrgbClr r="0" g="0" b="0"/>
        </a:fillRef>
        <a:effectRef idx="0">
          <a:scrgbClr r="0" g="0" b="0"/>
        </a:effectRef>
        <a:fontRef idx="minor"/>
      </dsp:style>
    </dsp:sp>
    <dsp:sp modelId="{857E2F4E-1697-2F4E-8CD0-14CCC31DA32B}">
      <dsp:nvSpPr>
        <dsp:cNvPr id="0" name=""/>
        <dsp:cNvSpPr/>
      </dsp:nvSpPr>
      <dsp:spPr>
        <a:xfrm rot="5400000">
          <a:off x="3070609" y="132738"/>
          <a:ext cx="2007006" cy="1746095"/>
        </a:xfrm>
        <a:prstGeom prst="hexagon">
          <a:avLst>
            <a:gd name="adj" fmla="val 25000"/>
            <a:gd name="vf" fmla="val 1154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77950">
            <a:lnSpc>
              <a:spcPct val="90000"/>
            </a:lnSpc>
            <a:spcBef>
              <a:spcPct val="0"/>
            </a:spcBef>
            <a:spcAft>
              <a:spcPct val="35000"/>
            </a:spcAft>
            <a:buNone/>
          </a:pPr>
          <a:r>
            <a:rPr kumimoji="1" lang="ja-JP" altLang="en-US" sz="3100" b="1" kern="1200"/>
            <a:t>子宮頸がん</a:t>
          </a:r>
        </a:p>
      </dsp:txBody>
      <dsp:txXfrm rot="-5400000">
        <a:off x="3473164" y="315041"/>
        <a:ext cx="1201895" cy="1381490"/>
      </dsp:txXfrm>
    </dsp:sp>
    <dsp:sp modelId="{0C473096-BA3A-214B-B686-F71122DAAF8D}">
      <dsp:nvSpPr>
        <dsp:cNvPr id="0" name=""/>
        <dsp:cNvSpPr/>
      </dsp:nvSpPr>
      <dsp:spPr>
        <a:xfrm rot="5400000">
          <a:off x="4009888" y="1836285"/>
          <a:ext cx="2007006" cy="1746095"/>
        </a:xfrm>
        <a:prstGeom prst="hexagon">
          <a:avLst>
            <a:gd name="adj" fmla="val 25000"/>
            <a:gd name="vf" fmla="val 1154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kumimoji="1" lang="ja-JP" altLang="en-US" sz="2900" b="1" kern="1200"/>
            <a:t>咽頭がん</a:t>
          </a:r>
        </a:p>
      </dsp:txBody>
      <dsp:txXfrm rot="-5400000">
        <a:off x="4412443" y="2018588"/>
        <a:ext cx="1201895" cy="1381490"/>
      </dsp:txXfrm>
    </dsp:sp>
    <dsp:sp modelId="{B64D08F0-A477-BF4D-B992-38CB5A022496}">
      <dsp:nvSpPr>
        <dsp:cNvPr id="0" name=""/>
        <dsp:cNvSpPr/>
      </dsp:nvSpPr>
      <dsp:spPr>
        <a:xfrm>
          <a:off x="1900524" y="2107231"/>
          <a:ext cx="2167567" cy="1204204"/>
        </a:xfrm>
        <a:prstGeom prst="rect">
          <a:avLst/>
        </a:prstGeom>
        <a:noFill/>
        <a:ln>
          <a:noFill/>
        </a:ln>
        <a:effectLst/>
      </dsp:spPr>
      <dsp:style>
        <a:lnRef idx="0">
          <a:scrgbClr r="0" g="0" b="0"/>
        </a:lnRef>
        <a:fillRef idx="0">
          <a:scrgbClr r="0" g="0" b="0"/>
        </a:fillRef>
        <a:effectRef idx="0">
          <a:scrgbClr r="0" g="0" b="0"/>
        </a:effectRef>
        <a:fontRef idx="minor"/>
      </dsp:style>
    </dsp:sp>
    <dsp:sp modelId="{4EE6CB54-6C23-C74F-BFBF-270E73F3156E}">
      <dsp:nvSpPr>
        <dsp:cNvPr id="0" name=""/>
        <dsp:cNvSpPr/>
      </dsp:nvSpPr>
      <dsp:spPr>
        <a:xfrm rot="5400000">
          <a:off x="5895672" y="1836285"/>
          <a:ext cx="2007006" cy="1746095"/>
        </a:xfrm>
        <a:prstGeom prst="hexagon">
          <a:avLst>
            <a:gd name="adj" fmla="val 25000"/>
            <a:gd name="vf" fmla="val 1154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555750">
            <a:lnSpc>
              <a:spcPct val="90000"/>
            </a:lnSpc>
            <a:spcBef>
              <a:spcPct val="0"/>
            </a:spcBef>
            <a:spcAft>
              <a:spcPct val="35000"/>
            </a:spcAft>
            <a:buNone/>
          </a:pPr>
          <a:r>
            <a:rPr kumimoji="1" lang="ja-JP" altLang="en-US" sz="3500" b="1" kern="1200"/>
            <a:t>陰茎がん</a:t>
          </a:r>
        </a:p>
      </dsp:txBody>
      <dsp:txXfrm rot="-5400000">
        <a:off x="6298227" y="2018588"/>
        <a:ext cx="1201895" cy="1381490"/>
      </dsp:txXfrm>
    </dsp:sp>
    <dsp:sp modelId="{44E375B8-14B7-E847-9854-EB6FF7EC33A1}">
      <dsp:nvSpPr>
        <dsp:cNvPr id="0" name=""/>
        <dsp:cNvSpPr/>
      </dsp:nvSpPr>
      <dsp:spPr>
        <a:xfrm rot="5400000">
          <a:off x="4999446" y="3539832"/>
          <a:ext cx="2007006" cy="1746095"/>
        </a:xfrm>
        <a:prstGeom prst="hexagon">
          <a:avLst>
            <a:gd name="adj" fmla="val 25000"/>
            <a:gd name="vf" fmla="val 11547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kumimoji="1" lang="ja-JP" altLang="en-US" sz="2900" b="1" kern="1200"/>
            <a:t>など</a:t>
          </a:r>
        </a:p>
      </dsp:txBody>
      <dsp:txXfrm rot="-5400000">
        <a:off x="5402001" y="3722135"/>
        <a:ext cx="1201895" cy="1381490"/>
      </dsp:txXfrm>
    </dsp:sp>
    <dsp:sp modelId="{1F71B1CA-8417-ED44-A773-059D6706FBC4}">
      <dsp:nvSpPr>
        <dsp:cNvPr id="0" name=""/>
        <dsp:cNvSpPr/>
      </dsp:nvSpPr>
      <dsp:spPr>
        <a:xfrm>
          <a:off x="7362675" y="3849337"/>
          <a:ext cx="3607453" cy="1204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kumimoji="1" lang="ja-JP" altLang="en-US" sz="2600" b="1" kern="1200"/>
            <a:t>を引き起こすウィルス</a:t>
          </a:r>
        </a:p>
      </dsp:txBody>
      <dsp:txXfrm>
        <a:off x="7362675" y="3849337"/>
        <a:ext cx="3607453" cy="1204204"/>
      </dsp:txXfrm>
    </dsp:sp>
    <dsp:sp modelId="{4973B762-B173-D34A-B040-F8D1AC5A22E2}">
      <dsp:nvSpPr>
        <dsp:cNvPr id="0" name=""/>
        <dsp:cNvSpPr/>
      </dsp:nvSpPr>
      <dsp:spPr>
        <a:xfrm rot="5400000">
          <a:off x="3113663" y="3539832"/>
          <a:ext cx="2007006" cy="1746095"/>
        </a:xfrm>
        <a:prstGeom prst="hexagon">
          <a:avLst>
            <a:gd name="adj" fmla="val 25000"/>
            <a:gd name="vf" fmla="val 1154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555750">
            <a:lnSpc>
              <a:spcPct val="90000"/>
            </a:lnSpc>
            <a:spcBef>
              <a:spcPct val="0"/>
            </a:spcBef>
            <a:spcAft>
              <a:spcPct val="35000"/>
            </a:spcAft>
            <a:buNone/>
          </a:pPr>
          <a:r>
            <a:rPr kumimoji="1" lang="ja-JP" altLang="en-US" sz="3500" b="1" kern="1200"/>
            <a:t>性感染症</a:t>
          </a:r>
        </a:p>
      </dsp:txBody>
      <dsp:txXfrm rot="-5400000">
        <a:off x="3516218" y="3722135"/>
        <a:ext cx="1201895" cy="1381490"/>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0.70859</cdr:x>
      <cdr:y>0.16962</cdr:y>
    </cdr:from>
    <cdr:to>
      <cdr:x>0.79564</cdr:x>
      <cdr:y>0.77645</cdr:y>
    </cdr:to>
    <cdr:sp macro="" textlink="">
      <cdr:nvSpPr>
        <cdr:cNvPr id="6" name="下矢印 5">
          <a:extLst xmlns:a="http://schemas.openxmlformats.org/drawingml/2006/main">
            <a:ext uri="{FF2B5EF4-FFF2-40B4-BE49-F238E27FC236}">
              <a16:creationId xmlns:a16="http://schemas.microsoft.com/office/drawing/2014/main" id="{AAC4E227-A48C-F680-0D9E-EB63C5B5C8C6}"/>
            </a:ext>
          </a:extLst>
        </cdr:cNvPr>
        <cdr:cNvSpPr/>
      </cdr:nvSpPr>
      <cdr:spPr>
        <a:xfrm xmlns:a="http://schemas.openxmlformats.org/drawingml/2006/main">
          <a:off x="7653728" y="915555"/>
          <a:ext cx="940257" cy="3275446"/>
        </a:xfrm>
        <a:prstGeom xmlns:a="http://schemas.openxmlformats.org/drawingml/2006/main" prst="downArrow">
          <a:avLst/>
        </a:prstGeom>
        <a:gradFill xmlns:a="http://schemas.openxmlformats.org/drawingml/2006/main" flip="none" rotWithShape="1">
          <a:gsLst>
            <a:gs pos="0">
              <a:schemeClr val="accent1">
                <a:tint val="66000"/>
                <a:satMod val="160000"/>
              </a:schemeClr>
            </a:gs>
            <a:gs pos="62000">
              <a:schemeClr val="accent1">
                <a:lumMod val="40000"/>
                <a:lumOff val="60000"/>
              </a:schemeClr>
            </a:gs>
            <a:gs pos="100000">
              <a:schemeClr val="accent1">
                <a:tint val="23500"/>
                <a:satMod val="160000"/>
              </a:schemeClr>
            </a:gs>
          </a:gsLst>
          <a:lin ang="16200000" scaled="1"/>
          <a:tileRect/>
        </a:gra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ja-JP"/>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EA256E-CF23-384B-A65C-2C02FC40459C}" type="datetimeFigureOut">
              <a:rPr kumimoji="1" lang="ja-JP" altLang="en-US" smtClean="0"/>
              <a:t>2024/1/20</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CE4BC6-5D81-4A43-9B81-D72DE485FE25}" type="slidenum">
              <a:rPr kumimoji="1" lang="ja-JP" altLang="en-US" smtClean="0"/>
              <a:t>‹#›</a:t>
            </a:fld>
            <a:endParaRPr kumimoji="1" lang="ja-JP" altLang="en-US"/>
          </a:p>
        </p:txBody>
      </p:sp>
    </p:spTree>
    <p:extLst>
      <p:ext uri="{BB962C8B-B14F-4D97-AF65-F5344CB8AC3E}">
        <p14:creationId xmlns:p14="http://schemas.microsoft.com/office/powerpoint/2010/main" val="139067729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最初に</a:t>
            </a:r>
            <a:endParaRPr kumimoji="1" lang="en-US" altLang="ja-JP" dirty="0"/>
          </a:p>
          <a:p>
            <a:r>
              <a:rPr kumimoji="1" lang="ja-JP" altLang="en-US"/>
              <a:t>途中で気分が悪くなったり、辛い気持ちになった人は、遠慮せずに退室してよいことを伝えます</a:t>
            </a:r>
            <a:endParaRPr kumimoji="1" lang="en-US" altLang="ja-JP" dirty="0"/>
          </a:p>
          <a:p>
            <a:endParaRPr kumimoji="1" lang="ja-JP" altLang="en-US"/>
          </a:p>
        </p:txBody>
      </p:sp>
      <p:sp>
        <p:nvSpPr>
          <p:cNvPr id="4" name="スライド番号プレースホルダー 3"/>
          <p:cNvSpPr>
            <a:spLocks noGrp="1"/>
          </p:cNvSpPr>
          <p:nvPr>
            <p:ph type="sldNum" sz="quarter" idx="5"/>
          </p:nvPr>
        </p:nvSpPr>
        <p:spPr/>
        <p:txBody>
          <a:bodyPr/>
          <a:lstStyle/>
          <a:p>
            <a:fld id="{C6375F15-9990-5F41-9EE3-589CDB0C5138}" type="slidenum">
              <a:rPr kumimoji="1" lang="ja-JP" altLang="en-US" smtClean="0"/>
              <a:t>2</a:t>
            </a:fld>
            <a:endParaRPr kumimoji="1" lang="ja-JP" altLang="en-US"/>
          </a:p>
        </p:txBody>
      </p:sp>
    </p:spTree>
    <p:extLst>
      <p:ext uri="{BB962C8B-B14F-4D97-AF65-F5344CB8AC3E}">
        <p14:creationId xmlns:p14="http://schemas.microsoft.com/office/powerpoint/2010/main" val="686348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アイスブレイクを入れる</a:t>
            </a:r>
            <a:endParaRPr kumimoji="1" lang="en-US" altLang="ja-JP" dirty="0"/>
          </a:p>
          <a:p>
            <a:r>
              <a:rPr kumimoji="1" lang="ja-JP" altLang="en-US"/>
              <a:t>がんとの関わりや、がん教育をはじめたきっかけなども</a:t>
            </a:r>
          </a:p>
          <a:p>
            <a:endParaRPr kumimoji="1" lang="ja-JP" altLang="en-US"/>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3</a:t>
            </a:fld>
            <a:endParaRPr kumimoji="1" lang="ja-JP" altLang="en-US"/>
          </a:p>
        </p:txBody>
      </p:sp>
    </p:spTree>
    <p:extLst>
      <p:ext uri="{BB962C8B-B14F-4D97-AF65-F5344CB8AC3E}">
        <p14:creationId xmlns:p14="http://schemas.microsoft.com/office/powerpoint/2010/main" val="1738642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最初にポイントを話しておくとスムーズです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endParaRPr kumimoji="1" lang="ja-JP" altLang="en-US"/>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4</a:t>
            </a:fld>
            <a:endParaRPr kumimoji="1" lang="ja-JP" altLang="en-US"/>
          </a:p>
        </p:txBody>
      </p:sp>
    </p:spTree>
    <p:extLst>
      <p:ext uri="{BB962C8B-B14F-4D97-AF65-F5344CB8AC3E}">
        <p14:creationId xmlns:p14="http://schemas.microsoft.com/office/powerpoint/2010/main" val="3593269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がんって聞いたことありますか？どんなイメージですか？</a:t>
            </a:r>
            <a:endParaRPr kumimoji="1" lang="en-US" altLang="ja-JP" dirty="0"/>
          </a:p>
          <a:p>
            <a:r>
              <a:rPr kumimoji="1" lang="ja-JP" altLang="en-US"/>
              <a:t>がんと聞いて怖いと感じる人も多いかもしれません。</a:t>
            </a:r>
            <a:endParaRPr kumimoji="1" lang="en-US" altLang="ja-JP" dirty="0"/>
          </a:p>
          <a:p>
            <a:r>
              <a:rPr kumimoji="1" lang="ja-JP" altLang="en-US"/>
              <a:t>今日は、正しく知ることで、怖いと思う気持ちを減らせるように、みなさんと一緒に勉強してきたいと思います。</a:t>
            </a:r>
          </a:p>
          <a:p>
            <a:endParaRPr kumimoji="1" lang="ja-JP" altLang="en-US"/>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5</a:t>
            </a:fld>
            <a:endParaRPr kumimoji="1" lang="ja-JP" altLang="en-US"/>
          </a:p>
        </p:txBody>
      </p:sp>
    </p:spTree>
    <p:extLst>
      <p:ext uri="{BB962C8B-B14F-4D97-AF65-F5344CB8AC3E}">
        <p14:creationId xmlns:p14="http://schemas.microsoft.com/office/powerpoint/2010/main" val="2114229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（アニメーション</a:t>
            </a:r>
            <a:r>
              <a:rPr kumimoji="1" lang="en-US" altLang="ja-JP" dirty="0"/>
              <a:t>1</a:t>
            </a:r>
            <a:r>
              <a:rPr kumimoji="1" lang="ja-JP" altLang="en-US"/>
              <a:t>）日本人は</a:t>
            </a:r>
            <a:r>
              <a:rPr kumimoji="1" lang="en-US" altLang="ja-JP" dirty="0"/>
              <a:t>2</a:t>
            </a:r>
            <a:r>
              <a:rPr kumimoji="1" lang="ja-JP" altLang="en-US"/>
              <a:t>人</a:t>
            </a:r>
            <a:r>
              <a:rPr kumimoji="1" lang="en-US" altLang="ja-JP" dirty="0"/>
              <a:t>1</a:t>
            </a:r>
            <a:r>
              <a:rPr kumimoji="1" lang="ja-JP" altLang="en-US"/>
              <a:t>人ががんと診断される時代です。</a:t>
            </a:r>
            <a:r>
              <a:rPr kumimoji="1" lang="ja-JP" altLang="en-US" sz="1200"/>
              <a:t>がんは誰もがなるかもしれない病気なのですね。</a:t>
            </a:r>
          </a:p>
          <a:p>
            <a:endParaRPr kumimoji="1" lang="en-US" altLang="ja-JP" dirty="0"/>
          </a:p>
        </p:txBody>
      </p:sp>
      <p:sp>
        <p:nvSpPr>
          <p:cNvPr id="4" name="スライド番号プレースホルダー 3"/>
          <p:cNvSpPr>
            <a:spLocks noGrp="1"/>
          </p:cNvSpPr>
          <p:nvPr>
            <p:ph type="sldNum" sz="quarter" idx="10"/>
          </p:nvPr>
        </p:nvSpPr>
        <p:spPr/>
        <p:txBody>
          <a:bodyPr/>
          <a:lstStyle/>
          <a:p>
            <a:fld id="{96BBB197-2DF4-4E91-A988-03D69B58B699}" type="slidenum">
              <a:rPr kumimoji="1" lang="ja-JP" altLang="en-US" smtClean="0"/>
              <a:t>6</a:t>
            </a:fld>
            <a:endParaRPr kumimoji="1" lang="ja-JP" altLang="en-US"/>
          </a:p>
        </p:txBody>
      </p:sp>
    </p:spTree>
    <p:extLst>
      <p:ext uri="{BB962C8B-B14F-4D97-AF65-F5344CB8AC3E}">
        <p14:creationId xmlns:p14="http://schemas.microsoft.com/office/powerpoint/2010/main" val="494028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がんと診断される人はどの年齢層で多いでしょうか。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（ヒントを出しながらグラフを一緒に読んでいく</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・歳をとるほどかかりやすくなる病気なのですね。</a:t>
            </a:r>
            <a:r>
              <a:rPr kumimoji="1" lang="en-US" altLang="ja-JP" dirty="0"/>
              <a:t>(</a:t>
            </a:r>
            <a:r>
              <a:rPr kumimoji="1" lang="ja-JP" altLang="en-US"/>
              <a:t>アニメーション</a:t>
            </a:r>
            <a:r>
              <a:rPr kumimoji="1" lang="en-US" altLang="ja-JP" dirty="0"/>
              <a:t>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・男女どっちが多いか？→（アニメーション</a:t>
            </a:r>
            <a:r>
              <a:rPr kumimoji="1" lang="en-US" altLang="ja-JP" dirty="0"/>
              <a:t>2</a:t>
            </a:r>
            <a:r>
              <a:rPr kumimoji="1" lang="ja-JP" altLang="en-US"/>
              <a:t>）男＞女、理由は、タバコや飲酒など、がんに関係する生活習慣をもつ人が男性に多いからといわれています。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a:t>
            </a:r>
            <a:r>
              <a:rPr kumimoji="1" lang="en-US" altLang="ja-JP" dirty="0"/>
              <a:t>20-50</a:t>
            </a:r>
            <a:r>
              <a:rPr kumimoji="1" lang="ja-JP" altLang="en-US"/>
              <a:t>歳はどうか？（アニメーション</a:t>
            </a:r>
            <a:r>
              <a:rPr kumimoji="1" lang="en-US" altLang="ja-JP" dirty="0"/>
              <a:t>3</a:t>
            </a:r>
            <a:r>
              <a:rPr kumimoji="1" lang="ja-JP" altLang="en-US"/>
              <a:t>）　女＞男→この世代で女性が多いのは子宮頸がん・乳がんがこの年代で多いからといわれています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他）</a:t>
            </a:r>
            <a:r>
              <a:rPr kumimoji="1" lang="en-US" altLang="ja-JP" dirty="0"/>
              <a:t>0</a:t>
            </a:r>
            <a:r>
              <a:rPr kumimoji="1" lang="ja-JP" altLang="en-US"/>
              <a:t>歳から</a:t>
            </a:r>
            <a:r>
              <a:rPr kumimoji="1" lang="en-US" altLang="ja-JP" dirty="0"/>
              <a:t>15</a:t>
            </a:r>
            <a:r>
              <a:rPr kumimoji="1" lang="ja-JP" altLang="en-US"/>
              <a:t>歳の小児期にも少ないですががんになる人もいます（年間</a:t>
            </a:r>
            <a:r>
              <a:rPr kumimoji="1" lang="en-US" altLang="ja-JP" dirty="0"/>
              <a:t>2000</a:t>
            </a:r>
            <a:r>
              <a:rPr kumimoji="1" lang="ja-JP" altLang="en-US"/>
              <a:t>例程度）</a:t>
            </a:r>
            <a:endParaRPr kumimoji="1" lang="en-US" altLang="ja-JP" dirty="0"/>
          </a:p>
          <a:p>
            <a:endParaRPr kumimoji="1" lang="ja-JP" altLang="en-US"/>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7</a:t>
            </a:fld>
            <a:endParaRPr kumimoji="1" lang="ja-JP" altLang="en-US"/>
          </a:p>
        </p:txBody>
      </p:sp>
    </p:spTree>
    <p:extLst>
      <p:ext uri="{BB962C8B-B14F-4D97-AF65-F5344CB8AC3E}">
        <p14:creationId xmlns:p14="http://schemas.microsoft.com/office/powerpoint/2010/main" val="9706887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a:r>
              <a:rPr kumimoji="1" lang="ja-JP" altLang="en-US" sz="1200"/>
              <a:t>日本人の死亡原因の第一位はがんで、</a:t>
            </a:r>
            <a:r>
              <a:rPr kumimoji="1" lang="en-US" altLang="ja-JP" sz="1200" dirty="0"/>
              <a:t>3</a:t>
            </a:r>
            <a:r>
              <a:rPr kumimoji="1" lang="ja-JP" altLang="en-US" sz="1200"/>
              <a:t>人に</a:t>
            </a:r>
            <a:r>
              <a:rPr kumimoji="1" lang="en-US" altLang="ja-JP" sz="1200" dirty="0"/>
              <a:t>1</a:t>
            </a:r>
            <a:r>
              <a:rPr kumimoji="1" lang="ja-JP" altLang="en-US" sz="1200"/>
              <a:t>人ががんで亡くなっています。</a:t>
            </a:r>
            <a:endParaRPr kumimoji="1" lang="en-US" altLang="ja-JP" sz="1200" dirty="0"/>
          </a:p>
          <a:p>
            <a:pPr algn="l"/>
            <a:r>
              <a:rPr lang="ja-JP" altLang="en-US"/>
              <a:t>がんは最も大きな健康課題です。</a:t>
            </a:r>
            <a:endParaRPr kumimoji="1" lang="en-US" altLang="ja-JP" sz="1200" dirty="0"/>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8</a:t>
            </a:fld>
            <a:endParaRPr kumimoji="1" lang="ja-JP" altLang="en-US"/>
          </a:p>
        </p:txBody>
      </p:sp>
    </p:spTree>
    <p:extLst>
      <p:ext uri="{BB962C8B-B14F-4D97-AF65-F5344CB8AC3E}">
        <p14:creationId xmlns:p14="http://schemas.microsoft.com/office/powerpoint/2010/main" val="784024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私たちの体は約</a:t>
            </a:r>
            <a:r>
              <a:rPr kumimoji="1" lang="en-US" altLang="ja-JP" dirty="0"/>
              <a:t>37</a:t>
            </a:r>
            <a:r>
              <a:rPr kumimoji="1" lang="ja-JP" altLang="en-US"/>
              <a:t>兆個の細胞からできています。</a:t>
            </a:r>
            <a:endParaRPr kumimoji="1" lang="en-US" altLang="ja-JP" dirty="0"/>
          </a:p>
          <a:p>
            <a:r>
              <a:rPr kumimoji="1" lang="ja-JP" altLang="en-US"/>
              <a:t>体の細胞は毎日分裂して自分と同じコピーをつくりながら新しくなっています。（アニメーション</a:t>
            </a:r>
            <a:r>
              <a:rPr kumimoji="1" lang="en-US" altLang="ja-JP" dirty="0"/>
              <a:t>1</a:t>
            </a:r>
            <a:r>
              <a:rPr kumimoji="1" lang="ja-JP" altLang="en-US"/>
              <a:t>）</a:t>
            </a:r>
            <a:endParaRPr kumimoji="1" lang="en-US" altLang="ja-JP" dirty="0"/>
          </a:p>
          <a:p>
            <a:r>
              <a:rPr lang="ja-JP" altLang="en-US"/>
              <a:t>しかし、細胞が分裂するときにコピーミスがおこり、黄色の細胞が紫になってしまうことがあります。これががん細胞のもとです。</a:t>
            </a:r>
            <a:endParaRPr lang="en-US" altLang="ja-JP" dirty="0"/>
          </a:p>
          <a:p>
            <a:endParaRPr kumimoji="1" lang="ja-JP" altLang="en-US"/>
          </a:p>
        </p:txBody>
      </p:sp>
      <p:sp>
        <p:nvSpPr>
          <p:cNvPr id="4" name="スライド番号プレースホルダー 3"/>
          <p:cNvSpPr>
            <a:spLocks noGrp="1"/>
          </p:cNvSpPr>
          <p:nvPr>
            <p:ph type="sldNum" sz="quarter" idx="10"/>
          </p:nvPr>
        </p:nvSpPr>
        <p:spPr/>
        <p:txBody>
          <a:bodyPr/>
          <a:lstStyle/>
          <a:p>
            <a:fld id="{96BBB197-2DF4-4E91-A988-03D69B58B699}" type="slidenum">
              <a:rPr kumimoji="1" lang="ja-JP" altLang="en-US" smtClean="0"/>
              <a:t>10</a:t>
            </a:fld>
            <a:endParaRPr kumimoji="1" lang="ja-JP" altLang="en-US"/>
          </a:p>
        </p:txBody>
      </p:sp>
    </p:spTree>
    <p:extLst>
      <p:ext uri="{BB962C8B-B14F-4D97-AF65-F5344CB8AC3E}">
        <p14:creationId xmlns:p14="http://schemas.microsoft.com/office/powerpoint/2010/main" val="4940282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通常は、コピーミスした細胞を修理したりお掃除する役割をもった細胞（免疫）が活躍してがん細胞（紫の細胞をさしながら）が増えないようにしていますが、（アニメーション</a:t>
            </a:r>
            <a:r>
              <a:rPr lang="en-US" altLang="ja-JP" dirty="0"/>
              <a:t>1) </a:t>
            </a:r>
            <a:r>
              <a:rPr lang="ja-JP" altLang="en-US"/>
              <a:t>何度もコピーミスを繰り返したり、修理したりお掃除する細胞の働きが追いつかないと、紫の異常な細胞がどんどん増えてかたまりにな ります。周りに広がる性格をもっているので、血管などに入り込んで、血の流れにのって全身に存在するようになります。がんが命にかかわると思われているのは、このような、血流にのって全身に存在するようになる性質があるからです。</a:t>
            </a:r>
            <a:endParaRPr lang="en-US" altLang="ja-JP"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BBB197-2DF4-4E91-A988-03D69B58B699}"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Arial" pitchFamily="34" charset="0"/>
            </a:endParaRPr>
          </a:p>
        </p:txBody>
      </p:sp>
    </p:spTree>
    <p:extLst>
      <p:ext uri="{BB962C8B-B14F-4D97-AF65-F5344CB8AC3E}">
        <p14:creationId xmlns:p14="http://schemas.microsoft.com/office/powerpoint/2010/main" val="494028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がんになりやすくしてしまうものはどれでしょう？（アニメーション</a:t>
            </a:r>
            <a:r>
              <a:rPr kumimoji="1" lang="en-US" altLang="ja-JP" dirty="0"/>
              <a:t>1)</a:t>
            </a:r>
          </a:p>
          <a:p>
            <a:r>
              <a:rPr kumimoji="1" lang="ja-JP" altLang="en-US"/>
              <a:t>選択肢を読み上げる</a:t>
            </a:r>
            <a:endParaRPr kumimoji="1" lang="en-US" altLang="ja-JP" dirty="0"/>
          </a:p>
          <a:p>
            <a:r>
              <a:rPr kumimoji="1" lang="ja-JP" altLang="en-US"/>
              <a:t>正解は</a:t>
            </a:r>
            <a:r>
              <a:rPr kumimoji="1" lang="en-US" altLang="ja-JP" dirty="0"/>
              <a:t>...(</a:t>
            </a:r>
            <a:r>
              <a:rPr kumimoji="1" lang="ja-JP" altLang="en-US"/>
              <a:t>アニメーション</a:t>
            </a:r>
            <a:r>
              <a:rPr kumimoji="1" lang="en-US" altLang="ja-JP" dirty="0"/>
              <a:t>2)</a:t>
            </a:r>
          </a:p>
          <a:p>
            <a:endParaRPr kumimoji="1" lang="ja-JP" altLang="en-US"/>
          </a:p>
        </p:txBody>
      </p:sp>
      <p:sp>
        <p:nvSpPr>
          <p:cNvPr id="4" name="スライド番号プレースホルダー 3"/>
          <p:cNvSpPr>
            <a:spLocks noGrp="1"/>
          </p:cNvSpPr>
          <p:nvPr>
            <p:ph type="sldNum" sz="quarter" idx="5"/>
          </p:nvPr>
        </p:nvSpPr>
        <p:spPr/>
        <p:txBody>
          <a:bodyPr/>
          <a:lstStyle/>
          <a:p>
            <a:fld id="{C6375F15-9990-5F41-9EE3-589CDB0C5138}" type="slidenum">
              <a:rPr kumimoji="1" lang="ja-JP" altLang="en-US" smtClean="0"/>
              <a:t>14</a:t>
            </a:fld>
            <a:endParaRPr kumimoji="1" lang="ja-JP" altLang="en-US"/>
          </a:p>
        </p:txBody>
      </p:sp>
    </p:spTree>
    <p:extLst>
      <p:ext uri="{BB962C8B-B14F-4D97-AF65-F5344CB8AC3E}">
        <p14:creationId xmlns:p14="http://schemas.microsoft.com/office/powerpoint/2010/main" val="13758446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がんになる原因は</a:t>
            </a:r>
            <a:r>
              <a:rPr lang="en-US" altLang="ja-JP" dirty="0"/>
              <a:t>,</a:t>
            </a:r>
            <a:r>
              <a:rPr lang="ja-JP" altLang="en-US"/>
              <a:t>生活習慣</a:t>
            </a:r>
            <a:r>
              <a:rPr lang="en-US" altLang="ja-JP" dirty="0"/>
              <a:t>,</a:t>
            </a:r>
            <a:r>
              <a:rPr lang="ja-JP" altLang="en-US"/>
              <a:t>細菌・ウイルス感染</a:t>
            </a:r>
            <a:r>
              <a:rPr lang="en-US" altLang="ja-JP" dirty="0"/>
              <a:t>,</a:t>
            </a:r>
            <a:r>
              <a:rPr lang="ja-JP" altLang="en-US"/>
              <a:t>持って生まれた体質（遺伝素因）など</a:t>
            </a:r>
            <a:r>
              <a:rPr lang="en-US" altLang="ja-JP" dirty="0"/>
              <a:t>, </a:t>
            </a:r>
            <a:r>
              <a:rPr lang="ja-JP" altLang="en-US"/>
              <a:t>様々あります</a:t>
            </a:r>
            <a:r>
              <a:rPr lang="en-US" altLang="ja-JP" dirty="0"/>
              <a:t>｡</a:t>
            </a:r>
            <a:r>
              <a:rPr lang="ja-JP" altLang="en-US"/>
              <a:t>これらのどれか一つが原因となるということではなく</a:t>
            </a:r>
            <a:r>
              <a:rPr lang="en-US" altLang="ja-JP" dirty="0"/>
              <a:t>,</a:t>
            </a:r>
            <a:r>
              <a:rPr lang="ja-JP" altLang="en-US"/>
              <a:t>幾つかが重なり合ったとき に</a:t>
            </a:r>
            <a:r>
              <a:rPr lang="en-US" altLang="ja-JP" dirty="0"/>
              <a:t>,</a:t>
            </a:r>
            <a:r>
              <a:rPr lang="ja-JP" altLang="en-US"/>
              <a:t>その可能性が高まります</a:t>
            </a:r>
            <a:r>
              <a:rPr lang="en-US" altLang="ja-JP" dirty="0"/>
              <a:t>｡</a:t>
            </a:r>
          </a:p>
          <a:p>
            <a:r>
              <a:rPr lang="ja-JP" altLang="en-US"/>
              <a:t>このことから</a:t>
            </a:r>
            <a:r>
              <a:rPr lang="en-US" altLang="ja-JP" dirty="0"/>
              <a:t>,</a:t>
            </a:r>
            <a:r>
              <a:rPr lang="ja-JP" altLang="en-US"/>
              <a:t>望ましい生活習慣を身に付けたり</a:t>
            </a:r>
            <a:r>
              <a:rPr lang="en-US" altLang="ja-JP" dirty="0"/>
              <a:t>,</a:t>
            </a:r>
            <a:r>
              <a:rPr lang="ja-JP" altLang="en-US"/>
              <a:t>感染対策を行 ったりすることで</a:t>
            </a:r>
            <a:r>
              <a:rPr lang="en-US" altLang="ja-JP" dirty="0"/>
              <a:t>,</a:t>
            </a:r>
            <a:r>
              <a:rPr lang="ja-JP" altLang="en-US"/>
              <a:t>がんになりにくくすることができます</a:t>
            </a:r>
            <a:r>
              <a:rPr lang="en-US" altLang="ja-JP" dirty="0"/>
              <a:t>｡</a:t>
            </a:r>
          </a:p>
          <a:p>
            <a:r>
              <a:rPr lang="ja-JP" altLang="en-US"/>
              <a:t>しかし、がんには原因がよくわかっていないものも多いことから、（アニメーション</a:t>
            </a:r>
            <a:r>
              <a:rPr lang="en-US" altLang="ja-JP" dirty="0"/>
              <a:t>1</a:t>
            </a:r>
            <a:r>
              <a:rPr lang="ja-JP" altLang="en-US"/>
              <a:t>）誰もがなるかもしれない病気といえます。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この中にある、がんの原因になる可能性のある「生活習慣」にはどんなものがあるでしょうか？（時間があれば手を挙げてもらうのも一つです）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喫煙、お酒の飲み過ぎ、かたよった食事（塩分過多、野菜不足）、運動不足など</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タバコは肺がんになるリスクを上げますが、タバコを吸っていなくても肺がんになる人はいます。</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BBB197-2DF4-4E91-A988-03D69B58B699}"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Arial" pitchFamily="34" charset="0"/>
            </a:endParaRPr>
          </a:p>
        </p:txBody>
      </p:sp>
    </p:spTree>
    <p:extLst>
      <p:ext uri="{BB962C8B-B14F-4D97-AF65-F5344CB8AC3E}">
        <p14:creationId xmlns:p14="http://schemas.microsoft.com/office/powerpoint/2010/main" val="494028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2015</a:t>
            </a:r>
            <a:r>
              <a:rPr lang="ja-JP" altLang="en-US"/>
              <a:t>年にがんと診断された日本人のうち、何パーセントが予防可能だったのかを計算した研究結果のグラフです。</a:t>
            </a:r>
            <a:endParaRPr lang="en-US" altLang="ja-JP" dirty="0"/>
          </a:p>
          <a:p>
            <a:r>
              <a:rPr lang="ja-JP" altLang="en-US"/>
              <a:t>男性のがんの約</a:t>
            </a:r>
            <a:r>
              <a:rPr lang="en-US" altLang="ja-JP" dirty="0"/>
              <a:t>40</a:t>
            </a:r>
            <a:r>
              <a:rPr lang="ja-JP" altLang="en-US"/>
              <a:t>％は予防できたはずのがんということになります。一番効果的な予防は「禁煙」ということがわかります。</a:t>
            </a:r>
            <a:endParaRPr lang="en-US" altLang="ja-JP" dirty="0"/>
          </a:p>
          <a:p>
            <a:r>
              <a:rPr kumimoji="1" lang="ja-JP" altLang="en-US"/>
              <a:t>＝＝＝＝＝＝＝＝＝＝＝＝＝＝＝＝＝＝＝＝＝＝＝＝＝＝＝＝＝＝</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（解説）</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dirty="0"/>
              <a:t>2015</a:t>
            </a:r>
            <a:r>
              <a:rPr lang="ja-JP" altLang="en-US"/>
              <a:t>年の日本人のがん罹患のうち、もし特定の要因がなかったとしたら何</a:t>
            </a:r>
            <a:r>
              <a:rPr lang="en-US" altLang="ja-JP" dirty="0"/>
              <a:t>%</a:t>
            </a:r>
            <a:r>
              <a:rPr lang="ja-JP" altLang="en-US"/>
              <a:t>が予防可能だったのかを試算したものです</a:t>
            </a:r>
            <a:endParaRPr lang="en-US" altLang="ja-JP" b="0" i="0" u="none" strike="noStrike" dirty="0">
              <a:solidFill>
                <a:srgbClr val="000000"/>
              </a:solidFill>
              <a:effectLst/>
              <a:latin typeface="游ゴシック Medium" panose="020B0400000000000000" pitchFamily="34" charset="-128"/>
              <a:ea typeface="游ゴシック Medium" panose="020B0400000000000000" pitchFamily="34" charset="-128"/>
            </a:endParaRPr>
          </a:p>
          <a:p>
            <a:r>
              <a:rPr lang="ja-JP" altLang="en-US" b="0" i="0">
                <a:solidFill>
                  <a:srgbClr val="000000"/>
                </a:solidFill>
                <a:effectLst/>
                <a:latin typeface="游ゴシック Medium" panose="020B0400000000000000" pitchFamily="34" charset="-128"/>
                <a:ea typeface="游ゴシック Medium" panose="020B0400000000000000" pitchFamily="34" charset="-128"/>
              </a:rPr>
              <a:t>棒グラフ中の項目「合計」は、複数のリスク要因が組み合わさってがんになった場合を調整しているため、各項目の単純合計値ではありません。</a:t>
            </a:r>
            <a:endParaRPr lang="en-US" altLang="ja-JP" b="0" i="0" dirty="0">
              <a:solidFill>
                <a:srgbClr val="000000"/>
              </a:solidFill>
              <a:effectLst/>
              <a:latin typeface="游ゴシック Medium" panose="020B0400000000000000" pitchFamily="34" charset="-128"/>
              <a:ea typeface="游ゴシック Medium" panose="020B0400000000000000" pitchFamily="34" charset="-128"/>
            </a:endParaRPr>
          </a:p>
          <a:p>
            <a:endParaRPr kumimoji="1" lang="ja-JP" altLang="en-US"/>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16</a:t>
            </a:fld>
            <a:endParaRPr kumimoji="1" lang="ja-JP" altLang="en-US"/>
          </a:p>
        </p:txBody>
      </p:sp>
    </p:spTree>
    <p:extLst>
      <p:ext uri="{BB962C8B-B14F-4D97-AF65-F5344CB8AC3E}">
        <p14:creationId xmlns:p14="http://schemas.microsoft.com/office/powerpoint/2010/main" val="314219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b="0" i="0">
                <a:solidFill>
                  <a:srgbClr val="000000"/>
                </a:solidFill>
                <a:effectLst/>
                <a:latin typeface="Helvetica Neue" panose="02000503000000020004" pitchFamily="2" charset="0"/>
              </a:rPr>
              <a:t>男性のグラフでも突出していたのが、喫煙、たばこです。</a:t>
            </a:r>
            <a:br>
              <a:rPr lang="ja-JP" altLang="en-US"/>
            </a:br>
            <a:r>
              <a:rPr lang="ja-JP" altLang="en-US" b="0" i="0">
                <a:solidFill>
                  <a:srgbClr val="000000"/>
                </a:solidFill>
                <a:effectLst/>
                <a:latin typeface="Helvetica Neue" panose="02000503000000020004" pitchFamily="2" charset="0"/>
              </a:rPr>
              <a:t>喫煙＝肺がんと思われている方が多いのですが、</a:t>
            </a:r>
            <a:r>
              <a:rPr lang="ja-JP" altLang="en-US" b="1" i="0">
                <a:solidFill>
                  <a:srgbClr val="000000"/>
                </a:solidFill>
                <a:effectLst/>
                <a:latin typeface="Helvetica Neue" panose="02000503000000020004" pitchFamily="2" charset="0"/>
              </a:rPr>
              <a:t>喫煙が引き起こすのは肺がんだけではありません</a:t>
            </a:r>
            <a:r>
              <a:rPr lang="ja-JP" altLang="en-US" b="0" i="0">
                <a:solidFill>
                  <a:srgbClr val="000000"/>
                </a:solidFill>
                <a:effectLst/>
                <a:latin typeface="Helvetica Neue" panose="02000503000000020004" pitchFamily="2" charset="0"/>
              </a:rPr>
              <a:t>。</a:t>
            </a:r>
            <a:br>
              <a:rPr lang="ja-JP" altLang="en-US"/>
            </a:br>
            <a:r>
              <a:rPr lang="ja-JP" altLang="en-US" b="0" i="0">
                <a:solidFill>
                  <a:srgbClr val="000000"/>
                </a:solidFill>
                <a:effectLst/>
                <a:latin typeface="Helvetica Neue" panose="02000503000000020004" pitchFamily="2" charset="0"/>
              </a:rPr>
              <a:t>喫煙は肺がん、喉頭がん、食道がん、膀胱がんなど多くのがんを引き起こすリスクになります。</a:t>
            </a:r>
            <a:endParaRPr lang="en-US" altLang="ja-JP" b="0" i="0" dirty="0">
              <a:solidFill>
                <a:srgbClr val="000000"/>
              </a:solidFill>
              <a:effectLst/>
              <a:latin typeface="Helvetica Neue" panose="02000503000000020004" pitchFamily="2" charset="0"/>
            </a:endParaRPr>
          </a:p>
          <a:p>
            <a:r>
              <a:rPr lang="ja-JP" altLang="en-US" b="0" i="0">
                <a:solidFill>
                  <a:srgbClr val="000000"/>
                </a:solidFill>
                <a:effectLst/>
                <a:latin typeface="Helvetica Neue" panose="02000503000000020004" pitchFamily="2" charset="0"/>
              </a:rPr>
              <a:t>また喫煙者本人だけではなく、受動喫煙もがんの要因となります。</a:t>
            </a:r>
            <a:endParaRPr lang="en-US" altLang="ja-JP" b="0" i="0" dirty="0">
              <a:solidFill>
                <a:srgbClr val="000000"/>
              </a:solidFill>
              <a:effectLst/>
              <a:latin typeface="Helvetica Neue" panose="02000503000000020004" pitchFamily="2" charset="0"/>
            </a:endParaRPr>
          </a:p>
          <a:p>
            <a:r>
              <a:rPr kumimoji="1" lang="ja-JP" altLang="en-US"/>
              <a:t>このようなリスクを正しく知って、予防につなげていくことが大事です。</a:t>
            </a:r>
          </a:p>
        </p:txBody>
      </p:sp>
      <p:sp>
        <p:nvSpPr>
          <p:cNvPr id="4" name="スライド番号プレースホルダー 3"/>
          <p:cNvSpPr>
            <a:spLocks noGrp="1"/>
          </p:cNvSpPr>
          <p:nvPr>
            <p:ph type="sldNum" sz="quarter" idx="10"/>
          </p:nvPr>
        </p:nvSpPr>
        <p:spPr/>
        <p:txBody>
          <a:bodyPr/>
          <a:lstStyle/>
          <a:p>
            <a:fld id="{96BBB197-2DF4-4E91-A988-03D69B58B699}" type="slidenum">
              <a:rPr kumimoji="1" lang="ja-JP" altLang="en-US" smtClean="0"/>
              <a:t>17</a:t>
            </a:fld>
            <a:endParaRPr kumimoji="1" lang="ja-JP" altLang="en-US"/>
          </a:p>
        </p:txBody>
      </p:sp>
    </p:spTree>
    <p:extLst>
      <p:ext uri="{BB962C8B-B14F-4D97-AF65-F5344CB8AC3E}">
        <p14:creationId xmlns:p14="http://schemas.microsoft.com/office/powerpoint/2010/main" val="2045988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女性のがんの約</a:t>
            </a:r>
            <a:r>
              <a:rPr lang="en-US" altLang="ja-JP" dirty="0"/>
              <a:t>25</a:t>
            </a:r>
            <a:r>
              <a:rPr lang="ja-JP" altLang="en-US"/>
              <a:t>％は、私たちの努力次第でがんになるリスクを低くしていくこと（がんになりにくくすること）が可能ということになります。女性で一番、男性でも二番目に多いのが「感染」です。</a:t>
            </a:r>
            <a:endParaRPr lang="en-US" altLang="ja-JP" dirty="0"/>
          </a:p>
          <a:p>
            <a:r>
              <a:rPr kumimoji="1" lang="ja-JP" altLang="en-US"/>
              <a:t>＝＝＝＝＝＝＝＝＝＝＝＝＝＝＝＝＝＝＝＝＝＝＝＝＝＝＝＝＝＝</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（解説）</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dirty="0"/>
              <a:t>2015</a:t>
            </a:r>
            <a:r>
              <a:rPr lang="ja-JP" altLang="en-US"/>
              <a:t>年の日本人のがん罹患のうち、もし特定の要因がなかったとしたら何</a:t>
            </a:r>
            <a:r>
              <a:rPr lang="en-US" altLang="ja-JP" dirty="0"/>
              <a:t>%</a:t>
            </a:r>
            <a:r>
              <a:rPr lang="ja-JP" altLang="en-US"/>
              <a:t>が予防可能だったのかを試算したものです</a:t>
            </a:r>
            <a:endParaRPr lang="en-US" altLang="ja-JP" b="0" i="0" u="none" strike="noStrike" dirty="0">
              <a:solidFill>
                <a:srgbClr val="000000"/>
              </a:solidFill>
              <a:effectLst/>
              <a:latin typeface="游ゴシック Medium" panose="020B0400000000000000" pitchFamily="34" charset="-128"/>
              <a:ea typeface="游ゴシック Medium" panose="020B0400000000000000" pitchFamily="34" charset="-128"/>
            </a:endParaRPr>
          </a:p>
          <a:p>
            <a:r>
              <a:rPr lang="ja-JP" altLang="en-US" b="0" i="0">
                <a:solidFill>
                  <a:srgbClr val="000000"/>
                </a:solidFill>
                <a:effectLst/>
                <a:latin typeface="游ゴシック Medium" panose="020B0400000000000000" pitchFamily="34" charset="-128"/>
                <a:ea typeface="游ゴシック Medium" panose="020B0400000000000000" pitchFamily="34" charset="-128"/>
              </a:rPr>
              <a:t>棒グラフ中の項目「合計」は、複数のリスク要因が組み合わさってがんになった場合を調整しているため、各項目の単純合計値ではありません。</a:t>
            </a:r>
            <a:endParaRPr lang="en-US" altLang="ja-JP" b="0" i="0" dirty="0">
              <a:solidFill>
                <a:srgbClr val="000000"/>
              </a:solidFill>
              <a:effectLst/>
              <a:latin typeface="游ゴシック Medium" panose="020B0400000000000000" pitchFamily="34" charset="-128"/>
              <a:ea typeface="游ゴシック Medium" panose="020B04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18</a:t>
            </a:fld>
            <a:endParaRPr kumimoji="1" lang="ja-JP" altLang="en-US"/>
          </a:p>
        </p:txBody>
      </p:sp>
    </p:spTree>
    <p:extLst>
      <p:ext uri="{BB962C8B-B14F-4D97-AF65-F5344CB8AC3E}">
        <p14:creationId xmlns:p14="http://schemas.microsoft.com/office/powerpoint/2010/main" val="26954031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感染したら必ずがんになるわけではありませんが、</a:t>
            </a:r>
            <a:r>
              <a:rPr lang="ja-JP" altLang="en-US" b="0" i="0">
                <a:solidFill>
                  <a:srgbClr val="000000"/>
                </a:solidFill>
                <a:effectLst/>
                <a:latin typeface="Helvetica Neue" panose="02000503000000020004" pitchFamily="2" charset="0"/>
              </a:rPr>
              <a:t>感染によって引き起こされるがんもあります。</a:t>
            </a:r>
            <a:endParaRPr lang="en-US" altLang="ja-JP" b="0" i="0" dirty="0">
              <a:solidFill>
                <a:srgbClr val="000000"/>
              </a:solidFill>
              <a:effectLst/>
              <a:latin typeface="Helvetica Neue" panose="02000503000000020004" pitchFamily="2" charset="0"/>
            </a:endParaRPr>
          </a:p>
          <a:p>
            <a:r>
              <a:rPr lang="ja-JP" altLang="en-US" b="0" i="0">
                <a:solidFill>
                  <a:srgbClr val="000000"/>
                </a:solidFill>
                <a:effectLst/>
                <a:latin typeface="Helvetica Neue" panose="02000503000000020004" pitchFamily="2" charset="0"/>
              </a:rPr>
              <a:t>主なもので、ピロリ菌、肝炎ウイルス、</a:t>
            </a:r>
            <a:r>
              <a:rPr lang="en" altLang="ja-JP" b="0" i="0" dirty="0">
                <a:solidFill>
                  <a:srgbClr val="000000"/>
                </a:solidFill>
                <a:effectLst/>
                <a:latin typeface="Helvetica Neue" panose="02000503000000020004" pitchFamily="2" charset="0"/>
              </a:rPr>
              <a:t>HPV</a:t>
            </a:r>
            <a:r>
              <a:rPr lang="ja-JP" altLang="en" b="0" i="0">
                <a:solidFill>
                  <a:srgbClr val="000000"/>
                </a:solidFill>
                <a:effectLst/>
                <a:latin typeface="Helvetica Neue" panose="02000503000000020004" pitchFamily="2" charset="0"/>
              </a:rPr>
              <a:t>（</a:t>
            </a:r>
            <a:r>
              <a:rPr lang="ja-JP" altLang="en-US" b="0" i="0">
                <a:solidFill>
                  <a:srgbClr val="000000"/>
                </a:solidFill>
                <a:effectLst/>
                <a:latin typeface="Helvetica Neue" panose="02000503000000020004" pitchFamily="2" charset="0"/>
              </a:rPr>
              <a:t>ヒトパピローマウイルス）が挙げられます。（</a:t>
            </a:r>
            <a:r>
              <a:rPr kumimoji="1" lang="ja-JP" altLang="en-US"/>
              <a:t>がん自体は感染しません）</a:t>
            </a:r>
            <a:endParaRPr kumimoji="1" lang="en-US" altLang="ja-JP" dirty="0"/>
          </a:p>
          <a:p>
            <a:r>
              <a:rPr kumimoji="1" lang="ja-JP" altLang="en-US"/>
              <a:t>これらに対するワクチンやお薬など、対策をたてることで</a:t>
            </a:r>
            <a:r>
              <a:rPr lang="ja-JP" altLang="en-US"/>
              <a:t>がんを予防していきます。</a:t>
            </a:r>
            <a:endParaRPr lang="en-US" altLang="ja-JP" dirty="0"/>
          </a:p>
          <a:p>
            <a:r>
              <a:rPr kumimoji="1" lang="en-US" altLang="ja-JP" dirty="0"/>
              <a:t>HPV</a:t>
            </a:r>
            <a:r>
              <a:rPr kumimoji="1" lang="ja-JP" altLang="en-US"/>
              <a:t>も感染を予防してがんになりにくくするためのワクチンがあります。</a:t>
            </a:r>
            <a:r>
              <a:rPr kumimoji="1" lang="en-US" altLang="ja-JP" dirty="0"/>
              <a:t>(</a:t>
            </a:r>
            <a:r>
              <a:rPr kumimoji="1" lang="ja-JP" altLang="en-US"/>
              <a:t>アニメーション</a:t>
            </a:r>
            <a:r>
              <a:rPr kumimoji="1" lang="en-US" altLang="ja-JP" dirty="0"/>
              <a:t>1) </a:t>
            </a:r>
            <a:r>
              <a:rPr kumimoji="1" lang="ja-JP" altLang="en-US"/>
              <a:t>中学生の女子はすでに接種した人もいるかもしれませんね。</a:t>
            </a:r>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19</a:t>
            </a:fld>
            <a:endParaRPr kumimoji="1" lang="ja-JP" altLang="en-US"/>
          </a:p>
        </p:txBody>
      </p:sp>
    </p:spTree>
    <p:extLst>
      <p:ext uri="{BB962C8B-B14F-4D97-AF65-F5344CB8AC3E}">
        <p14:creationId xmlns:p14="http://schemas.microsoft.com/office/powerpoint/2010/main" val="13149107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ところで、</a:t>
            </a:r>
            <a:r>
              <a:rPr kumimoji="1" lang="en-US" altLang="ja-JP" dirty="0"/>
              <a:t>HPV</a:t>
            </a:r>
            <a:r>
              <a:rPr kumimoji="1" lang="ja-JP" altLang="en-US"/>
              <a:t>って聞いたことありますか？どんなウィルスですか？</a:t>
            </a:r>
            <a:endParaRPr kumimoji="1" lang="en-US" altLang="ja-JP" dirty="0"/>
          </a:p>
          <a:p>
            <a:r>
              <a:rPr kumimoji="1" lang="ja-JP" altLang="en-US"/>
              <a:t>女性がかかる子宮頸がんの原因として知られていますが、他にもいろんながんや性感染症を引き起こすウイルスです。</a:t>
            </a:r>
            <a:endParaRPr kumimoji="1" lang="en-US" altLang="ja-JP" dirty="0"/>
          </a:p>
          <a:p>
            <a:r>
              <a:rPr kumimoji="1" lang="ja-JP" altLang="en-US"/>
              <a:t>どうやって感染するか知っていますか？</a:t>
            </a:r>
            <a:endParaRPr kumimoji="1" lang="en-US" altLang="ja-JP" dirty="0"/>
          </a:p>
          <a:p>
            <a:r>
              <a:rPr kumimoji="1" lang="en-US" altLang="ja-JP" dirty="0"/>
              <a:t>HPV</a:t>
            </a:r>
            <a:r>
              <a:rPr kumimoji="1" lang="ja-JP" altLang="en-US"/>
              <a:t>は性交渉などを通じてパートナーに感染させるリスクがあります。</a:t>
            </a:r>
            <a:endParaRPr kumimoji="1" lang="en-US" altLang="ja-JP" dirty="0"/>
          </a:p>
          <a:p>
            <a:r>
              <a:rPr kumimoji="1" lang="ja-JP" altLang="en-US"/>
              <a:t>＝＝＝＝＝＝＝＝＝＝＝＝＝＝＝＝＝＝＝＝＝＝＝＝＝＝＝＝＝＝</a:t>
            </a:r>
            <a:endParaRPr kumimoji="1" lang="en-US" altLang="ja-JP" dirty="0"/>
          </a:p>
          <a:p>
            <a:r>
              <a:rPr kumimoji="1" lang="en-US" altLang="ja-JP" dirty="0"/>
              <a:t>【</a:t>
            </a:r>
            <a:r>
              <a:rPr kumimoji="1" lang="ja-JP" altLang="en-US"/>
              <a:t>注意</a:t>
            </a:r>
            <a:r>
              <a:rPr kumimoji="1" lang="en-US" altLang="ja-JP" dirty="0"/>
              <a:t>】</a:t>
            </a:r>
          </a:p>
          <a:p>
            <a:r>
              <a:rPr kumimoji="1" lang="ja-JP" altLang="en-US"/>
              <a:t>性教育の授業有無の確認をする</a:t>
            </a:r>
            <a:endParaRPr kumimoji="1" lang="en-US" altLang="ja-JP" dirty="0"/>
          </a:p>
          <a:p>
            <a:r>
              <a:rPr kumimoji="1" lang="ja-JP" altLang="en-US"/>
              <a:t>感染経路に言及してよいか、学校側に確認する</a:t>
            </a:r>
            <a:endParaRPr kumimoji="1" lang="en-US" altLang="ja-JP" dirty="0"/>
          </a:p>
          <a:p>
            <a:endParaRPr kumimoji="1" lang="ja-JP" altLang="en-US"/>
          </a:p>
        </p:txBody>
      </p:sp>
      <p:sp>
        <p:nvSpPr>
          <p:cNvPr id="4" name="スライド番号プレースホルダー 3"/>
          <p:cNvSpPr>
            <a:spLocks noGrp="1"/>
          </p:cNvSpPr>
          <p:nvPr>
            <p:ph type="sldNum" sz="quarter" idx="5"/>
          </p:nvPr>
        </p:nvSpPr>
        <p:spPr/>
        <p:txBody>
          <a:bodyPr/>
          <a:lstStyle/>
          <a:p>
            <a:fld id="{C6375F15-9990-5F41-9EE3-589CDB0C5138}" type="slidenum">
              <a:rPr kumimoji="1" lang="ja-JP" altLang="en-US" smtClean="0"/>
              <a:t>20</a:t>
            </a:fld>
            <a:endParaRPr kumimoji="1" lang="ja-JP" altLang="en-US"/>
          </a:p>
        </p:txBody>
      </p:sp>
    </p:spTree>
    <p:extLst>
      <p:ext uri="{BB962C8B-B14F-4D97-AF65-F5344CB8AC3E}">
        <p14:creationId xmlns:p14="http://schemas.microsoft.com/office/powerpoint/2010/main" val="2713697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HPV</a:t>
            </a:r>
            <a:r>
              <a:rPr kumimoji="1" lang="ja-JP" altLang="en-US"/>
              <a:t>ワクチンをうたない場合に子宮頸がんになるリスクを</a:t>
            </a:r>
            <a:r>
              <a:rPr kumimoji="1" lang="en-US" altLang="ja-JP" dirty="0"/>
              <a:t>100</a:t>
            </a:r>
            <a:r>
              <a:rPr kumimoji="1" lang="ja-JP" altLang="en-US"/>
              <a:t>とすると、ワクチンを打った場合に子宮頸がんになるリスクは</a:t>
            </a:r>
            <a:r>
              <a:rPr kumimoji="1" lang="en-US" altLang="ja-JP" dirty="0"/>
              <a:t>12</a:t>
            </a:r>
            <a:r>
              <a:rPr kumimoji="1" lang="ja-JP" altLang="en-US"/>
              <a:t>になります。つまり、</a:t>
            </a:r>
            <a:r>
              <a:rPr kumimoji="1" lang="en-US" altLang="ja-JP" dirty="0"/>
              <a:t>88%</a:t>
            </a:r>
            <a:r>
              <a:rPr kumimoji="1" lang="ja-JP" altLang="en-US"/>
              <a:t>低下するということがわかっています</a:t>
            </a:r>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21</a:t>
            </a:fld>
            <a:endParaRPr kumimoji="1" lang="ja-JP" altLang="en-US"/>
          </a:p>
        </p:txBody>
      </p:sp>
    </p:spTree>
    <p:extLst>
      <p:ext uri="{BB962C8B-B14F-4D97-AF65-F5344CB8AC3E}">
        <p14:creationId xmlns:p14="http://schemas.microsoft.com/office/powerpoint/2010/main" val="9448737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子宮頸がんは、子宮頸がんの原因の多くが</a:t>
            </a:r>
            <a:r>
              <a:rPr kumimoji="1" lang="en-US" altLang="ja-JP" dirty="0"/>
              <a:t>HPV</a:t>
            </a:r>
            <a:r>
              <a:rPr kumimoji="1" lang="ja-JP" altLang="en-US"/>
              <a:t>感染といわれているので（アニメーション</a:t>
            </a:r>
            <a:r>
              <a:rPr kumimoji="1" lang="en-US" altLang="ja-JP" dirty="0"/>
              <a:t>1)</a:t>
            </a:r>
            <a:r>
              <a:rPr kumimoji="1" lang="ja-JP" altLang="en-US"/>
              <a:t>、この</a:t>
            </a:r>
            <a:r>
              <a:rPr kumimoji="1" lang="en-US" altLang="ja-JP" dirty="0"/>
              <a:t>HPV</a:t>
            </a:r>
            <a:r>
              <a:rPr kumimoji="1" lang="ja-JP" altLang="en-US"/>
              <a:t>に対するワクチンでがんの予防ができるし（アニメーション</a:t>
            </a:r>
            <a:r>
              <a:rPr kumimoji="1" lang="en-US" altLang="ja-JP" dirty="0"/>
              <a:t>2)</a:t>
            </a:r>
            <a:r>
              <a:rPr kumimoji="1" lang="ja-JP" altLang="en-US"/>
              <a:t>、がんになる前の状態をがん検診で発見することができます。</a:t>
            </a:r>
            <a:endParaRPr kumimoji="1" lang="en-US" altLang="ja-JP" dirty="0"/>
          </a:p>
          <a:p>
            <a:r>
              <a:rPr kumimoji="1" lang="ja-JP" altLang="en-US"/>
              <a:t>子宮頸がんは他のがんと違って、ワクチンや検診で予防できる唯一のがんといわれています。一部の地域では、男子もこのワクチンを無料で受けることができます。（中野区は助成制度あり）</a:t>
            </a:r>
            <a:endParaRPr kumimoji="1" lang="en-US" altLang="ja-JP"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BBB197-2DF4-4E91-A988-03D69B58B699}"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Arial" pitchFamily="34" charset="0"/>
            </a:endParaRPr>
          </a:p>
        </p:txBody>
      </p:sp>
    </p:spTree>
    <p:extLst>
      <p:ext uri="{BB962C8B-B14F-4D97-AF65-F5344CB8AC3E}">
        <p14:creationId xmlns:p14="http://schemas.microsoft.com/office/powerpoint/2010/main" val="42663232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＜中野区用＞</a:t>
            </a:r>
            <a:endParaRPr kumimoji="1" lang="en-US" altLang="ja-JP" dirty="0"/>
          </a:p>
          <a:p>
            <a:r>
              <a:rPr kumimoji="1" lang="ja-JP" altLang="en-US"/>
              <a:t>中野区には男子が</a:t>
            </a:r>
            <a:r>
              <a:rPr kumimoji="1" lang="en-US" altLang="ja-JP" dirty="0"/>
              <a:t>HPV</a:t>
            </a:r>
            <a:r>
              <a:rPr kumimoji="1" lang="ja-JP" altLang="en-US"/>
              <a:t>ワクチンを無料で接種できる制度があります。なぜ男子がワクチンを打つのでしょうか？</a:t>
            </a:r>
            <a:r>
              <a:rPr kumimoji="1" lang="en-US" altLang="ja-JP" dirty="0"/>
              <a:t>(</a:t>
            </a:r>
            <a:r>
              <a:rPr kumimoji="1" lang="ja-JP" altLang="en-US"/>
              <a:t>アニメーション</a:t>
            </a:r>
            <a:r>
              <a:rPr kumimoji="1" lang="en-US" altLang="ja-JP" dirty="0"/>
              <a:t>1)</a:t>
            </a:r>
          </a:p>
          <a:p>
            <a:r>
              <a:rPr kumimoji="1" lang="ja-JP" altLang="en-US"/>
              <a:t>・パートナーに感染させるリスクを減らす</a:t>
            </a:r>
            <a:endParaRPr kumimoji="1" lang="en-US" altLang="ja-JP" dirty="0"/>
          </a:p>
          <a:p>
            <a:r>
              <a:rPr kumimoji="1" lang="ja-JP" altLang="en-US"/>
              <a:t>・男性がかかるがんや性感染症の予防</a:t>
            </a:r>
          </a:p>
        </p:txBody>
      </p:sp>
      <p:sp>
        <p:nvSpPr>
          <p:cNvPr id="4" name="スライド番号プレースホルダー 3"/>
          <p:cNvSpPr>
            <a:spLocks noGrp="1"/>
          </p:cNvSpPr>
          <p:nvPr>
            <p:ph type="sldNum" sz="quarter" idx="5"/>
          </p:nvPr>
        </p:nvSpPr>
        <p:spPr/>
        <p:txBody>
          <a:bodyPr/>
          <a:lstStyle/>
          <a:p>
            <a:fld id="{C6375F15-9990-5F41-9EE3-589CDB0C5138}" type="slidenum">
              <a:rPr kumimoji="1" lang="ja-JP" altLang="en-US" smtClean="0"/>
              <a:t>23</a:t>
            </a:fld>
            <a:endParaRPr kumimoji="1" lang="ja-JP" altLang="en-US"/>
          </a:p>
        </p:txBody>
      </p:sp>
    </p:spTree>
    <p:extLst>
      <p:ext uri="{BB962C8B-B14F-4D97-AF65-F5344CB8AC3E}">
        <p14:creationId xmlns:p14="http://schemas.microsoft.com/office/powerpoint/2010/main" val="30265893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b="0"/>
              <a:t>がんを早期発見できる可能性があるのはどれ？（アニメーション</a:t>
            </a:r>
            <a:r>
              <a:rPr lang="en-US" altLang="ja-JP" sz="1200" b="0" dirty="0"/>
              <a:t>1</a:t>
            </a:r>
            <a:r>
              <a:rPr lang="ja-JP" altLang="en-US" sz="1200" b="0"/>
              <a:t>）</a:t>
            </a:r>
            <a:endParaRPr lang="en-US" altLang="ja-JP" sz="1200" b="0" dirty="0"/>
          </a:p>
          <a:p>
            <a:r>
              <a:rPr kumimoji="1" lang="ja-JP" altLang="en-US"/>
              <a:t>選択肢を読み上げる</a:t>
            </a:r>
            <a:endParaRPr kumimoji="1" lang="en-US" altLang="ja-JP" dirty="0"/>
          </a:p>
          <a:p>
            <a:r>
              <a:rPr kumimoji="1" lang="ja-JP" altLang="en-US"/>
              <a:t>正解は</a:t>
            </a:r>
            <a:r>
              <a:rPr kumimoji="1" lang="en-US" altLang="ja-JP" dirty="0"/>
              <a:t>...</a:t>
            </a:r>
            <a:r>
              <a:rPr kumimoji="1" lang="ja-JP" altLang="en-US"/>
              <a:t>（アニメーション</a:t>
            </a:r>
            <a:r>
              <a:rPr kumimoji="1" lang="en-US" altLang="ja-JP" dirty="0"/>
              <a:t>2</a:t>
            </a:r>
            <a:r>
              <a:rPr kumimoji="1" lang="ja-JP" altLang="en-US"/>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症状のない健康な人が、がんがあるかどうかを調べて、疑いがある場合はさらに詳しく検査をすることによってがんを早期に見つけることを「がん検診」といいます。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A)</a:t>
            </a:r>
            <a:r>
              <a:rPr kumimoji="1" lang="ja-JP" altLang="en-US"/>
              <a:t>について：がんが小さなうちに発見できるのは、具合が悪くなってからではなく、症状がないときです。</a:t>
            </a:r>
          </a:p>
          <a:p>
            <a:endParaRPr kumimoji="1" lang="ja-JP" altLang="en-US"/>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25</a:t>
            </a:fld>
            <a:endParaRPr kumimoji="1" lang="ja-JP" altLang="en-US"/>
          </a:p>
        </p:txBody>
      </p:sp>
    </p:spTree>
    <p:extLst>
      <p:ext uri="{BB962C8B-B14F-4D97-AF65-F5344CB8AC3E}">
        <p14:creationId xmlns:p14="http://schemas.microsoft.com/office/powerpoint/2010/main" val="23827890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a:r>
              <a:rPr kumimoji="1" lang="ja-JP" altLang="en-US"/>
              <a:t>なぜ、がん検診を受けることが大事なのでしょうか。がんのステージは１期から</a:t>
            </a:r>
            <a:r>
              <a:rPr kumimoji="1" lang="en-US" altLang="ja-JP" dirty="0"/>
              <a:t>4</a:t>
            </a:r>
            <a:r>
              <a:rPr kumimoji="1" lang="ja-JP" altLang="en-US"/>
              <a:t>期まであり、</a:t>
            </a:r>
            <a:r>
              <a:rPr kumimoji="1" lang="en-US" altLang="ja-JP" dirty="0"/>
              <a:t>1</a:t>
            </a:r>
            <a:r>
              <a:rPr kumimoji="1" lang="ja-JP" altLang="en-US"/>
              <a:t>期が最も早期ということになります。</a:t>
            </a:r>
            <a:endParaRPr kumimoji="1" lang="en-US" altLang="ja-JP" dirty="0"/>
          </a:p>
          <a:p>
            <a:pPr algn="l"/>
            <a:r>
              <a:rPr lang="ja-JP" altLang="en-US"/>
              <a:t>がんは</a:t>
            </a:r>
            <a:r>
              <a:rPr lang="en-US" altLang="ja-JP" dirty="0"/>
              <a:t>,</a:t>
            </a:r>
            <a:r>
              <a:rPr lang="ja-JP" altLang="en-US"/>
              <a:t>進行すればするほど治りにくく なる病気です。がんの種類によって差はありますが</a:t>
            </a:r>
            <a:r>
              <a:rPr lang="en-US" altLang="ja-JP" dirty="0"/>
              <a:t>,</a:t>
            </a:r>
            <a:r>
              <a:rPr lang="ja-JP" altLang="en-US"/>
              <a:t>多くのがんは早期に発見すれば約９割の人が長生きできるといわれています。</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a:t>症状がない、またはがんが小さいうちに見つかる方が治りやすいのです。</a:t>
            </a:r>
            <a:endParaRPr kumimoji="1" lang="en-US" altLang="ja-JP" dirty="0"/>
          </a:p>
          <a:p>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96BBB197-2DF4-4E91-A988-03D69B58B699}" type="slidenum">
              <a:rPr kumimoji="1" lang="ja-JP" altLang="en-US" smtClean="0"/>
              <a:t>26</a:t>
            </a:fld>
            <a:endParaRPr kumimoji="1" lang="ja-JP" altLang="en-US"/>
          </a:p>
        </p:txBody>
      </p:sp>
    </p:spTree>
    <p:extLst>
      <p:ext uri="{BB962C8B-B14F-4D97-AF65-F5344CB8AC3E}">
        <p14:creationId xmlns:p14="http://schemas.microsoft.com/office/powerpoint/2010/main" val="32797011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がんの治療は手術・放射線・薬の治療の</a:t>
            </a:r>
            <a:r>
              <a:rPr kumimoji="1" lang="en-US" altLang="ja-JP" dirty="0"/>
              <a:t>3</a:t>
            </a:r>
            <a:r>
              <a:rPr kumimoji="1" lang="ja-JP" altLang="en-US"/>
              <a:t>本立てです。</a:t>
            </a:r>
            <a:endParaRPr kumimoji="1" lang="en-US" altLang="ja-JP" dirty="0"/>
          </a:p>
          <a:p>
            <a:r>
              <a:rPr kumimoji="1" lang="ja-JP" altLang="en-US"/>
              <a:t>手術はがんの部分をとりのぞく治療です。</a:t>
            </a:r>
            <a:endParaRPr kumimoji="1" lang="en-US" altLang="ja-JP" dirty="0"/>
          </a:p>
          <a:p>
            <a:r>
              <a:rPr kumimoji="1" lang="ja-JP" altLang="en-US"/>
              <a:t>放射線は、放射線をあてることで細胞をやっつけます。</a:t>
            </a:r>
            <a:endParaRPr kumimoji="1" lang="en-US" altLang="ja-JP" dirty="0"/>
          </a:p>
          <a:p>
            <a:r>
              <a:rPr kumimoji="1" lang="ja-JP" altLang="en-US"/>
              <a:t>薬　（抗がん剤）　の治療は、のみ薬や注射などによってがん細胞をやっつけます。がんの種類や状態から、これらの治療を組み合わせることもあります。</a:t>
            </a:r>
            <a:endParaRPr kumimoji="1" lang="en-US" altLang="ja-JP"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BBB197-2DF4-4E91-A988-03D69B58B699}"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Arial" pitchFamily="34" charset="0"/>
            </a:endParaRPr>
          </a:p>
        </p:txBody>
      </p:sp>
    </p:spTree>
    <p:extLst>
      <p:ext uri="{BB962C8B-B14F-4D97-AF65-F5344CB8AC3E}">
        <p14:creationId xmlns:p14="http://schemas.microsoft.com/office/powerpoint/2010/main" val="26591853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これらの</a:t>
            </a:r>
            <a:r>
              <a:rPr kumimoji="1" lang="en-US" altLang="ja-JP" dirty="0"/>
              <a:t>3</a:t>
            </a:r>
            <a:r>
              <a:rPr kumimoji="1" lang="ja-JP" altLang="en-US"/>
              <a:t>つの治療と一緒に行う、もう一つとても大事なことがあります。</a:t>
            </a:r>
            <a:endParaRPr kumimoji="1" lang="en-US" altLang="ja-JP" dirty="0"/>
          </a:p>
          <a:p>
            <a:r>
              <a:rPr kumimoji="1" lang="ja-JP" altLang="en-US"/>
              <a:t>緩和ケアです。</a:t>
            </a:r>
            <a:endParaRPr kumimoji="1" lang="en-US" altLang="ja-JP" dirty="0"/>
          </a:p>
          <a:p>
            <a:r>
              <a:rPr kumimoji="1" lang="ja-JP" altLang="en-US"/>
              <a:t>体の痛みをお薬で和らげたり、心の辛さを取り除く取り組みのことです。</a:t>
            </a:r>
            <a:endParaRPr kumimoji="1" lang="en-US" altLang="ja-JP" dirty="0"/>
          </a:p>
          <a:p>
            <a:r>
              <a:rPr kumimoji="1" lang="ja-JP" altLang="en-US"/>
              <a:t>患者さんだけでなく周りの人のことも応援します。</a:t>
            </a:r>
          </a:p>
          <a:p>
            <a:endParaRPr kumimoji="1" lang="en-US" altLang="ja-JP" dirty="0"/>
          </a:p>
          <a:p>
            <a:r>
              <a:rPr kumimoji="1" lang="ja-JP" altLang="en-US"/>
              <a:t>なぜ、緩和ケアが必要なのかな？</a:t>
            </a:r>
            <a:endParaRPr kumimoji="1" lang="en-US" altLang="ja-JP" dirty="0"/>
          </a:p>
          <a:p>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a:effectLst/>
                <a:latin typeface="YuMincho"/>
              </a:rPr>
              <a:t>痛みが強いと、日常生活を送ることが難しい。</a:t>
            </a:r>
            <a:endParaRPr lang="en-US" altLang="ja-JP" sz="1800" dirty="0">
              <a:effectLst/>
              <a:latin typeface="YuMinch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a:effectLst/>
                <a:latin typeface="YuMincho"/>
              </a:rPr>
              <a:t>痛みが和らぐことで体力や気力も消耗しなくてすむため、自分らしい生活を続けることができます。</a:t>
            </a:r>
            <a:endParaRPr lang="en-US" altLang="ja-JP" sz="1800" dirty="0">
              <a:effectLst/>
              <a:latin typeface="YuMincho"/>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a:effectLst/>
                <a:latin typeface="YuMincho"/>
              </a:rPr>
              <a:t>不安が和らぐことで病気とうまく向き合うことができるようになる人もたくさんいます。</a:t>
            </a:r>
            <a:endParaRPr kumimoji="1" lang="en-US" altLang="ja-JP" dirty="0"/>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29</a:t>
            </a:fld>
            <a:endParaRPr kumimoji="1" lang="ja-JP" altLang="en-US"/>
          </a:p>
        </p:txBody>
      </p:sp>
    </p:spTree>
    <p:extLst>
      <p:ext uri="{BB962C8B-B14F-4D97-AF65-F5344CB8AC3E}">
        <p14:creationId xmlns:p14="http://schemas.microsoft.com/office/powerpoint/2010/main" val="22325620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実はとてもたくさんの種類の職業の人がチームを作って患者さんを応援しています。</a:t>
            </a:r>
            <a:endParaRPr kumimoji="1" lang="en-US" altLang="ja-JP" dirty="0"/>
          </a:p>
          <a:p>
            <a:r>
              <a:rPr kumimoji="1" lang="ja-JP" altLang="en-US"/>
              <a:t>みなさんは、ソーシャルワーカーという職業を知っていますか？</a:t>
            </a:r>
            <a:endParaRPr kumimoji="1" lang="en-US" altLang="ja-JP" dirty="0"/>
          </a:p>
          <a:p>
            <a:r>
              <a:rPr kumimoji="1" lang="ja-JP" altLang="en-US"/>
              <a:t>ソーシャルワーカーは病院の中の、がん相談支援センターというところにいます。</a:t>
            </a:r>
            <a:endParaRPr kumimoji="1" lang="en-US" altLang="ja-JP" dirty="0"/>
          </a:p>
          <a:p>
            <a:r>
              <a:rPr kumimoji="1" lang="ja-JP" altLang="en-US"/>
              <a:t>病気が診断されると、暮らしのことやお金のこと、仕事のことなどさまざまな不安や心配事がでてきます。</a:t>
            </a:r>
            <a:endParaRPr kumimoji="1" lang="en-US" altLang="ja-JP" dirty="0"/>
          </a:p>
          <a:p>
            <a:r>
              <a:rPr kumimoji="1" lang="ja-JP" altLang="en-US"/>
              <a:t>病気になっても安心して暮らせるように、暮らしを守るお手伝いしてくれるのがソーシャルワーカーです。</a:t>
            </a:r>
            <a:endParaRPr kumimoji="1" lang="en-US" altLang="ja-JP" dirty="0"/>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30</a:t>
            </a:fld>
            <a:endParaRPr kumimoji="1" lang="ja-JP" altLang="en-US"/>
          </a:p>
        </p:txBody>
      </p:sp>
    </p:spTree>
    <p:extLst>
      <p:ext uri="{BB962C8B-B14F-4D97-AF65-F5344CB8AC3E}">
        <p14:creationId xmlns:p14="http://schemas.microsoft.com/office/powerpoint/2010/main" val="4061941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大切な人ががんになったら、自分はその人にどんなことをしたいですか？</a:t>
            </a:r>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31</a:t>
            </a:fld>
            <a:endParaRPr kumimoji="1" lang="ja-JP" altLang="en-US"/>
          </a:p>
        </p:txBody>
      </p:sp>
    </p:spTree>
    <p:extLst>
      <p:ext uri="{BB962C8B-B14F-4D97-AF65-F5344CB8AC3E}">
        <p14:creationId xmlns:p14="http://schemas.microsoft.com/office/powerpoint/2010/main" val="17204724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がんへの向き合い方も人それぞれです。（アニメーション</a:t>
            </a:r>
            <a:r>
              <a:rPr kumimoji="1" lang="en-US" altLang="ja-JP" dirty="0"/>
              <a:t>1)</a:t>
            </a:r>
          </a:p>
          <a:p>
            <a:r>
              <a:rPr kumimoji="1" lang="ja-JP" altLang="en-US"/>
              <a:t>例えば、患者さんからは、家族や友人にこれまでどおり接してほしい、がんについて正しく知ってほしいという声がありました。（エピソードがあれば追加してください）</a:t>
            </a:r>
            <a:endParaRPr kumimoji="1" lang="en-US" altLang="ja-JP" dirty="0"/>
          </a:p>
          <a:p>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a:effectLst/>
                <a:latin typeface="YuMincho"/>
              </a:rPr>
              <a:t>がん患者さんは、診断された時や、治療で体が思うように動かせない時など、悲しんだり、悩んだり、苦しんだりします。 </a:t>
            </a:r>
            <a:endParaRPr lang="en-US" altLang="ja-JP" sz="1200" dirty="0">
              <a:effectLst/>
              <a:latin typeface="YuMinch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a:effectLst/>
                <a:latin typeface="YuMincho"/>
              </a:rPr>
              <a:t>話を聞いてもらったり、いつも通り接してもらえると、「自分を取り戻せる」と感じる人もいるようです。</a:t>
            </a:r>
            <a:endParaRPr lang="en-US" altLang="ja-JP" sz="1200" dirty="0">
              <a:effectLst/>
              <a:latin typeface="YuMinch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200" dirty="0">
              <a:effectLst/>
              <a:latin typeface="YuMinch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a:effectLst/>
                <a:latin typeface="YuMincho"/>
              </a:rPr>
              <a:t>また、間違った理解で接することで傷つくこともあります。</a:t>
            </a:r>
            <a:endParaRPr lang="en-US" altLang="ja-JP" sz="1200" dirty="0">
              <a:effectLst/>
              <a:latin typeface="YuMinch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a:effectLst/>
                <a:latin typeface="YuMincho"/>
              </a:rPr>
              <a:t>正しく知ることがとても大事です。</a:t>
            </a:r>
            <a:endParaRPr lang="en-US" altLang="ja-JP" sz="1200" dirty="0">
              <a:effectLst/>
              <a:latin typeface="YuMincho"/>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BBB197-2DF4-4E91-A988-03D69B58B699}"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Arial" pitchFamily="34" charset="0"/>
            </a:endParaRPr>
          </a:p>
        </p:txBody>
      </p:sp>
    </p:spTree>
    <p:extLst>
      <p:ext uri="{BB962C8B-B14F-4D97-AF65-F5344CB8AC3E}">
        <p14:creationId xmlns:p14="http://schemas.microsoft.com/office/powerpoint/2010/main" val="4940282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一つ一つ確認しながら</a:t>
            </a:r>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33</a:t>
            </a:fld>
            <a:endParaRPr kumimoji="1" lang="ja-JP" altLang="en-US"/>
          </a:p>
        </p:txBody>
      </p:sp>
    </p:spTree>
    <p:extLst>
      <p:ext uri="{BB962C8B-B14F-4D97-AF65-F5344CB8AC3E}">
        <p14:creationId xmlns:p14="http://schemas.microsoft.com/office/powerpoint/2010/main" val="908145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29A7C8-E94E-18C1-E8A8-62450F3D9BC0}"/>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2AFF2FEE-7F94-A295-4D0E-DFC4E8DA95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0BA579EC-54CC-F195-1025-4A17AA31D220}"/>
              </a:ext>
            </a:extLst>
          </p:cNvPr>
          <p:cNvSpPr>
            <a:spLocks noGrp="1"/>
          </p:cNvSpPr>
          <p:nvPr>
            <p:ph type="dt" sz="half" idx="10"/>
          </p:nvPr>
        </p:nvSpPr>
        <p:spPr/>
        <p:txBody>
          <a:bodyPr/>
          <a:lstStyle/>
          <a:p>
            <a:fld id="{8491058C-C121-A94C-91DB-6B1C0FA760CB}" type="datetimeFigureOut">
              <a:rPr kumimoji="1" lang="ja-JP" altLang="en-US" smtClean="0"/>
              <a:t>2024/1/20</a:t>
            </a:fld>
            <a:endParaRPr kumimoji="1" lang="ja-JP" altLang="en-US"/>
          </a:p>
        </p:txBody>
      </p:sp>
      <p:sp>
        <p:nvSpPr>
          <p:cNvPr id="5" name="フッター プレースホルダー 4">
            <a:extLst>
              <a:ext uri="{FF2B5EF4-FFF2-40B4-BE49-F238E27FC236}">
                <a16:creationId xmlns:a16="http://schemas.microsoft.com/office/drawing/2014/main" id="{9F3E59E7-92EE-216D-B552-18CD1564D2D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2DBECA6-8420-0604-BA69-C755333BE93B}"/>
              </a:ext>
            </a:extLst>
          </p:cNvPr>
          <p:cNvSpPr>
            <a:spLocks noGrp="1"/>
          </p:cNvSpPr>
          <p:nvPr>
            <p:ph type="sldNum" sz="quarter" idx="12"/>
          </p:nvPr>
        </p:nvSpPr>
        <p:spPr/>
        <p:txBody>
          <a:body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98982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6683D4-8597-44FE-60A9-E89983ADAD2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46774AA-21E5-F4D6-45B6-33BC9F178FCD}"/>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4FFE594-DDBC-FAB7-9073-734345AEC9B1}"/>
              </a:ext>
            </a:extLst>
          </p:cNvPr>
          <p:cNvSpPr>
            <a:spLocks noGrp="1"/>
          </p:cNvSpPr>
          <p:nvPr>
            <p:ph type="dt" sz="half" idx="10"/>
          </p:nvPr>
        </p:nvSpPr>
        <p:spPr/>
        <p:txBody>
          <a:bodyPr/>
          <a:lstStyle/>
          <a:p>
            <a:fld id="{8491058C-C121-A94C-91DB-6B1C0FA760CB}" type="datetimeFigureOut">
              <a:rPr kumimoji="1" lang="ja-JP" altLang="en-US" smtClean="0"/>
              <a:t>2024/1/20</a:t>
            </a:fld>
            <a:endParaRPr kumimoji="1" lang="ja-JP" altLang="en-US"/>
          </a:p>
        </p:txBody>
      </p:sp>
      <p:sp>
        <p:nvSpPr>
          <p:cNvPr id="5" name="フッター プレースホルダー 4">
            <a:extLst>
              <a:ext uri="{FF2B5EF4-FFF2-40B4-BE49-F238E27FC236}">
                <a16:creationId xmlns:a16="http://schemas.microsoft.com/office/drawing/2014/main" id="{D6B5AAE0-9F6E-C963-58F5-E739CB0DD44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6094BC6-4ABE-C600-B15D-1BC53CFDC0B9}"/>
              </a:ext>
            </a:extLst>
          </p:cNvPr>
          <p:cNvSpPr>
            <a:spLocks noGrp="1"/>
          </p:cNvSpPr>
          <p:nvPr>
            <p:ph type="sldNum" sz="quarter" idx="12"/>
          </p:nvPr>
        </p:nvSpPr>
        <p:spPr/>
        <p:txBody>
          <a:body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3383291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DE6393-F4D4-60FD-C320-598955CD5DF6}"/>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76C2E80-2AB5-E608-BCD8-D4CF2E8B5F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EEEAD913-04EC-B3F9-EF1A-09A84E3640A9}"/>
              </a:ext>
            </a:extLst>
          </p:cNvPr>
          <p:cNvSpPr>
            <a:spLocks noGrp="1"/>
          </p:cNvSpPr>
          <p:nvPr>
            <p:ph type="dt" sz="half" idx="10"/>
          </p:nvPr>
        </p:nvSpPr>
        <p:spPr/>
        <p:txBody>
          <a:bodyPr/>
          <a:lstStyle/>
          <a:p>
            <a:fld id="{8491058C-C121-A94C-91DB-6B1C0FA760CB}" type="datetimeFigureOut">
              <a:rPr kumimoji="1" lang="ja-JP" altLang="en-US" smtClean="0"/>
              <a:t>2024/1/20</a:t>
            </a:fld>
            <a:endParaRPr kumimoji="1" lang="ja-JP" altLang="en-US"/>
          </a:p>
        </p:txBody>
      </p:sp>
      <p:sp>
        <p:nvSpPr>
          <p:cNvPr id="5" name="フッター プレースホルダー 4">
            <a:extLst>
              <a:ext uri="{FF2B5EF4-FFF2-40B4-BE49-F238E27FC236}">
                <a16:creationId xmlns:a16="http://schemas.microsoft.com/office/drawing/2014/main" id="{0A5F33B7-059D-C489-7BD2-E2A2F572A19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DB43391-970E-8887-6D06-766766828486}"/>
              </a:ext>
            </a:extLst>
          </p:cNvPr>
          <p:cNvSpPr>
            <a:spLocks noGrp="1"/>
          </p:cNvSpPr>
          <p:nvPr>
            <p:ph type="sldNum" sz="quarter" idx="12"/>
          </p:nvPr>
        </p:nvSpPr>
        <p:spPr/>
        <p:txBody>
          <a:body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707021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56CE03-95BC-B991-831F-32A980163EB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14C7ED8-F042-B7D8-84A8-0B070FD13E3A}"/>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86ED2E03-F44F-6ACD-9DF4-5007E8415223}"/>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BB4763C5-F25E-9604-A703-961CB5938B96}"/>
              </a:ext>
            </a:extLst>
          </p:cNvPr>
          <p:cNvSpPr>
            <a:spLocks noGrp="1"/>
          </p:cNvSpPr>
          <p:nvPr>
            <p:ph type="dt" sz="half" idx="10"/>
          </p:nvPr>
        </p:nvSpPr>
        <p:spPr/>
        <p:txBody>
          <a:bodyPr/>
          <a:lstStyle/>
          <a:p>
            <a:fld id="{8491058C-C121-A94C-91DB-6B1C0FA760CB}" type="datetimeFigureOut">
              <a:rPr kumimoji="1" lang="ja-JP" altLang="en-US" smtClean="0"/>
              <a:t>2024/1/20</a:t>
            </a:fld>
            <a:endParaRPr kumimoji="1" lang="ja-JP" altLang="en-US"/>
          </a:p>
        </p:txBody>
      </p:sp>
      <p:sp>
        <p:nvSpPr>
          <p:cNvPr id="6" name="フッター プレースホルダー 5">
            <a:extLst>
              <a:ext uri="{FF2B5EF4-FFF2-40B4-BE49-F238E27FC236}">
                <a16:creationId xmlns:a16="http://schemas.microsoft.com/office/drawing/2014/main" id="{B69B55F8-BC75-8C2A-58B6-95EC1D30049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CC5E371-BDDF-1956-CC23-D1456B5F08B9}"/>
              </a:ext>
            </a:extLst>
          </p:cNvPr>
          <p:cNvSpPr>
            <a:spLocks noGrp="1"/>
          </p:cNvSpPr>
          <p:nvPr>
            <p:ph type="sldNum" sz="quarter" idx="12"/>
          </p:nvPr>
        </p:nvSpPr>
        <p:spPr/>
        <p:txBody>
          <a:body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2608122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DAB34C-EA4A-4D64-8D73-0882D2807C02}"/>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8AAA721-E3BC-DAC1-87BE-16266347DC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B033924C-2EF4-76C2-4659-A899BD4C4071}"/>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7CFB736C-A32F-5C2C-859D-57DC320C07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12C37BB6-C1FF-D007-0AE2-1F5CF0F338A6}"/>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2CE2341B-5C5C-45C7-6978-4F66DB02C2DA}"/>
              </a:ext>
            </a:extLst>
          </p:cNvPr>
          <p:cNvSpPr>
            <a:spLocks noGrp="1"/>
          </p:cNvSpPr>
          <p:nvPr>
            <p:ph type="dt" sz="half" idx="10"/>
          </p:nvPr>
        </p:nvSpPr>
        <p:spPr/>
        <p:txBody>
          <a:bodyPr/>
          <a:lstStyle/>
          <a:p>
            <a:fld id="{8491058C-C121-A94C-91DB-6B1C0FA760CB}" type="datetimeFigureOut">
              <a:rPr kumimoji="1" lang="ja-JP" altLang="en-US" smtClean="0"/>
              <a:t>2024/1/20</a:t>
            </a:fld>
            <a:endParaRPr kumimoji="1" lang="ja-JP" altLang="en-US"/>
          </a:p>
        </p:txBody>
      </p:sp>
      <p:sp>
        <p:nvSpPr>
          <p:cNvPr id="8" name="フッター プレースホルダー 7">
            <a:extLst>
              <a:ext uri="{FF2B5EF4-FFF2-40B4-BE49-F238E27FC236}">
                <a16:creationId xmlns:a16="http://schemas.microsoft.com/office/drawing/2014/main" id="{1F534B83-F93F-CF21-A4D1-25957E4B28C4}"/>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6072FAD3-047F-BF40-A4B2-561B13F4A404}"/>
              </a:ext>
            </a:extLst>
          </p:cNvPr>
          <p:cNvSpPr>
            <a:spLocks noGrp="1"/>
          </p:cNvSpPr>
          <p:nvPr>
            <p:ph type="sldNum" sz="quarter" idx="12"/>
          </p:nvPr>
        </p:nvSpPr>
        <p:spPr/>
        <p:txBody>
          <a:body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2435307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EB228B-317E-3193-8DC9-46AB494CE479}"/>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99ACF14-930F-048C-56DC-0146259F21A8}"/>
              </a:ext>
            </a:extLst>
          </p:cNvPr>
          <p:cNvSpPr>
            <a:spLocks noGrp="1"/>
          </p:cNvSpPr>
          <p:nvPr>
            <p:ph type="dt" sz="half" idx="10"/>
          </p:nvPr>
        </p:nvSpPr>
        <p:spPr/>
        <p:txBody>
          <a:bodyPr/>
          <a:lstStyle/>
          <a:p>
            <a:fld id="{8491058C-C121-A94C-91DB-6B1C0FA760CB}" type="datetimeFigureOut">
              <a:rPr kumimoji="1" lang="ja-JP" altLang="en-US" smtClean="0"/>
              <a:t>2024/1/20</a:t>
            </a:fld>
            <a:endParaRPr kumimoji="1" lang="ja-JP" altLang="en-US"/>
          </a:p>
        </p:txBody>
      </p:sp>
      <p:sp>
        <p:nvSpPr>
          <p:cNvPr id="4" name="フッター プレースホルダー 3">
            <a:extLst>
              <a:ext uri="{FF2B5EF4-FFF2-40B4-BE49-F238E27FC236}">
                <a16:creationId xmlns:a16="http://schemas.microsoft.com/office/drawing/2014/main" id="{02CACB4B-FA83-A3DF-FDC8-CD28D6F96AC6}"/>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B209AE8E-A00B-B379-4D12-86E2FEB7DA78}"/>
              </a:ext>
            </a:extLst>
          </p:cNvPr>
          <p:cNvSpPr>
            <a:spLocks noGrp="1"/>
          </p:cNvSpPr>
          <p:nvPr>
            <p:ph type="sldNum" sz="quarter" idx="12"/>
          </p:nvPr>
        </p:nvSpPr>
        <p:spPr/>
        <p:txBody>
          <a:body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1704259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FAFD7368-2A27-D9CF-A37D-F8E260C04664}"/>
              </a:ext>
            </a:extLst>
          </p:cNvPr>
          <p:cNvSpPr>
            <a:spLocks noGrp="1"/>
          </p:cNvSpPr>
          <p:nvPr>
            <p:ph type="dt" sz="half" idx="10"/>
          </p:nvPr>
        </p:nvSpPr>
        <p:spPr/>
        <p:txBody>
          <a:bodyPr/>
          <a:lstStyle/>
          <a:p>
            <a:fld id="{8491058C-C121-A94C-91DB-6B1C0FA760CB}" type="datetimeFigureOut">
              <a:rPr kumimoji="1" lang="ja-JP" altLang="en-US" smtClean="0"/>
              <a:t>2024/1/20</a:t>
            </a:fld>
            <a:endParaRPr kumimoji="1" lang="ja-JP" altLang="en-US"/>
          </a:p>
        </p:txBody>
      </p:sp>
      <p:sp>
        <p:nvSpPr>
          <p:cNvPr id="3" name="フッター プレースホルダー 2">
            <a:extLst>
              <a:ext uri="{FF2B5EF4-FFF2-40B4-BE49-F238E27FC236}">
                <a16:creationId xmlns:a16="http://schemas.microsoft.com/office/drawing/2014/main" id="{D10AE450-F62A-F46C-9D33-97F1AC304DD7}"/>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00FE638-03BC-53EF-8042-B7240668863A}"/>
              </a:ext>
            </a:extLst>
          </p:cNvPr>
          <p:cNvSpPr>
            <a:spLocks noGrp="1"/>
          </p:cNvSpPr>
          <p:nvPr>
            <p:ph type="sldNum" sz="quarter" idx="12"/>
          </p:nvPr>
        </p:nvSpPr>
        <p:spPr/>
        <p:txBody>
          <a:body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3418992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B78B2F-E16C-A63E-B1D6-288369B921F4}"/>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DF200D6-78BE-587C-81BA-80F37C7DBA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727AEA9-3748-6563-08E1-22449E7DA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B515458-0431-6CFF-A886-E6D0CE4E54BE}"/>
              </a:ext>
            </a:extLst>
          </p:cNvPr>
          <p:cNvSpPr>
            <a:spLocks noGrp="1"/>
          </p:cNvSpPr>
          <p:nvPr>
            <p:ph type="dt" sz="half" idx="10"/>
          </p:nvPr>
        </p:nvSpPr>
        <p:spPr/>
        <p:txBody>
          <a:bodyPr/>
          <a:lstStyle/>
          <a:p>
            <a:fld id="{8491058C-C121-A94C-91DB-6B1C0FA760CB}" type="datetimeFigureOut">
              <a:rPr kumimoji="1" lang="ja-JP" altLang="en-US" smtClean="0"/>
              <a:t>2024/1/20</a:t>
            </a:fld>
            <a:endParaRPr kumimoji="1" lang="ja-JP" altLang="en-US"/>
          </a:p>
        </p:txBody>
      </p:sp>
      <p:sp>
        <p:nvSpPr>
          <p:cNvPr id="6" name="フッター プレースホルダー 5">
            <a:extLst>
              <a:ext uri="{FF2B5EF4-FFF2-40B4-BE49-F238E27FC236}">
                <a16:creationId xmlns:a16="http://schemas.microsoft.com/office/drawing/2014/main" id="{AE975A55-77ED-5D29-91D0-105FFA03998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4F017F2-DB50-A142-3C48-1FA157E3A916}"/>
              </a:ext>
            </a:extLst>
          </p:cNvPr>
          <p:cNvSpPr>
            <a:spLocks noGrp="1"/>
          </p:cNvSpPr>
          <p:nvPr>
            <p:ph type="sldNum" sz="quarter" idx="12"/>
          </p:nvPr>
        </p:nvSpPr>
        <p:spPr/>
        <p:txBody>
          <a:body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128183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D76310-DEEB-D162-D793-AD366D3E38E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7B56E1E6-E051-56C0-4191-C77C139342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BFDEDA7E-6E06-242F-65BA-320A6FC54C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C150467-B864-54C2-2C94-C5FD96EAE1C9}"/>
              </a:ext>
            </a:extLst>
          </p:cNvPr>
          <p:cNvSpPr>
            <a:spLocks noGrp="1"/>
          </p:cNvSpPr>
          <p:nvPr>
            <p:ph type="dt" sz="half" idx="10"/>
          </p:nvPr>
        </p:nvSpPr>
        <p:spPr/>
        <p:txBody>
          <a:bodyPr/>
          <a:lstStyle/>
          <a:p>
            <a:fld id="{8491058C-C121-A94C-91DB-6B1C0FA760CB}" type="datetimeFigureOut">
              <a:rPr kumimoji="1" lang="ja-JP" altLang="en-US" smtClean="0"/>
              <a:t>2024/1/20</a:t>
            </a:fld>
            <a:endParaRPr kumimoji="1" lang="ja-JP" altLang="en-US"/>
          </a:p>
        </p:txBody>
      </p:sp>
      <p:sp>
        <p:nvSpPr>
          <p:cNvPr id="6" name="フッター プレースホルダー 5">
            <a:extLst>
              <a:ext uri="{FF2B5EF4-FFF2-40B4-BE49-F238E27FC236}">
                <a16:creationId xmlns:a16="http://schemas.microsoft.com/office/drawing/2014/main" id="{103ABF34-E32F-356A-4892-FCBB86FFE3B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38997CF-F725-374D-B8D4-5F6EAD940382}"/>
              </a:ext>
            </a:extLst>
          </p:cNvPr>
          <p:cNvSpPr>
            <a:spLocks noGrp="1"/>
          </p:cNvSpPr>
          <p:nvPr>
            <p:ph type="sldNum" sz="quarter" idx="12"/>
          </p:nvPr>
        </p:nvSpPr>
        <p:spPr/>
        <p:txBody>
          <a:body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3797425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6313B1-41C9-D110-9184-3E7071D94934}"/>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A5D5F0F-66F1-CB43-311F-09FD9AEE811A}"/>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1DE1374-CBF8-CDE7-A5BD-3F862842ECF7}"/>
              </a:ext>
            </a:extLst>
          </p:cNvPr>
          <p:cNvSpPr>
            <a:spLocks noGrp="1"/>
          </p:cNvSpPr>
          <p:nvPr>
            <p:ph type="dt" sz="half" idx="10"/>
          </p:nvPr>
        </p:nvSpPr>
        <p:spPr/>
        <p:txBody>
          <a:bodyPr/>
          <a:lstStyle/>
          <a:p>
            <a:fld id="{8491058C-C121-A94C-91DB-6B1C0FA760CB}" type="datetimeFigureOut">
              <a:rPr kumimoji="1" lang="ja-JP" altLang="en-US" smtClean="0"/>
              <a:t>2024/1/20</a:t>
            </a:fld>
            <a:endParaRPr kumimoji="1" lang="ja-JP" altLang="en-US"/>
          </a:p>
        </p:txBody>
      </p:sp>
      <p:sp>
        <p:nvSpPr>
          <p:cNvPr id="5" name="フッター プレースホルダー 4">
            <a:extLst>
              <a:ext uri="{FF2B5EF4-FFF2-40B4-BE49-F238E27FC236}">
                <a16:creationId xmlns:a16="http://schemas.microsoft.com/office/drawing/2014/main" id="{A63CD984-48CB-F872-EAED-9F0B147A392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012D54E-0BF7-CA1D-7A7C-D83645964525}"/>
              </a:ext>
            </a:extLst>
          </p:cNvPr>
          <p:cNvSpPr>
            <a:spLocks noGrp="1"/>
          </p:cNvSpPr>
          <p:nvPr>
            <p:ph type="sldNum" sz="quarter" idx="12"/>
          </p:nvPr>
        </p:nvSpPr>
        <p:spPr/>
        <p:txBody>
          <a:body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2360176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C31FBE49-1057-195F-B364-2DC1BB4595ED}"/>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CACAF68-4BE7-920B-6A66-E545FA6E95F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F53ED48-0C15-311F-0072-B1C6E01B969E}"/>
              </a:ext>
            </a:extLst>
          </p:cNvPr>
          <p:cNvSpPr>
            <a:spLocks noGrp="1"/>
          </p:cNvSpPr>
          <p:nvPr>
            <p:ph type="dt" sz="half" idx="10"/>
          </p:nvPr>
        </p:nvSpPr>
        <p:spPr/>
        <p:txBody>
          <a:bodyPr/>
          <a:lstStyle/>
          <a:p>
            <a:fld id="{8491058C-C121-A94C-91DB-6B1C0FA760CB}" type="datetimeFigureOut">
              <a:rPr kumimoji="1" lang="ja-JP" altLang="en-US" smtClean="0"/>
              <a:t>2024/1/20</a:t>
            </a:fld>
            <a:endParaRPr kumimoji="1" lang="ja-JP" altLang="en-US"/>
          </a:p>
        </p:txBody>
      </p:sp>
      <p:sp>
        <p:nvSpPr>
          <p:cNvPr id="5" name="フッター プレースホルダー 4">
            <a:extLst>
              <a:ext uri="{FF2B5EF4-FFF2-40B4-BE49-F238E27FC236}">
                <a16:creationId xmlns:a16="http://schemas.microsoft.com/office/drawing/2014/main" id="{049E08A4-C822-9942-9DDD-FEE852A7868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922172A-CD15-7406-B60B-214D8E17C5D5}"/>
              </a:ext>
            </a:extLst>
          </p:cNvPr>
          <p:cNvSpPr>
            <a:spLocks noGrp="1"/>
          </p:cNvSpPr>
          <p:nvPr>
            <p:ph type="sldNum" sz="quarter" idx="12"/>
          </p:nvPr>
        </p:nvSpPr>
        <p:spPr/>
        <p:txBody>
          <a:body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34517239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
        <p:nvSpPr>
          <p:cNvPr id="5" name="正方形/長方形 4"/>
          <p:cNvSpPr/>
          <p:nvPr userDrawn="1"/>
        </p:nvSpPr>
        <p:spPr>
          <a:xfrm rot="16200000">
            <a:off x="2861902" y="-2073874"/>
            <a:ext cx="6468194" cy="11713301"/>
          </a:xfrm>
          <a:prstGeom prst="rect">
            <a:avLst/>
          </a:prstGeom>
          <a:solidFill>
            <a:schemeClr val="bg1"/>
          </a:solidFill>
          <a:ln>
            <a:noFill/>
          </a:ln>
          <a:effectLst>
            <a:outerShdw blurRad="38100" dist="50800" dir="2700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stStyle>
          <a:p>
            <a:pPr algn="ctr"/>
            <a:endParaRPr lang="ja-JP" altLang="en-US" sz="1800"/>
          </a:p>
        </p:txBody>
      </p:sp>
      <p:sp>
        <p:nvSpPr>
          <p:cNvPr id="6" name="メモ 5"/>
          <p:cNvSpPr/>
          <p:nvPr userDrawn="1"/>
        </p:nvSpPr>
        <p:spPr>
          <a:xfrm>
            <a:off x="623392" y="-171401"/>
            <a:ext cx="10945216" cy="1152129"/>
          </a:xfrm>
          <a:prstGeom prst="foldedCorner">
            <a:avLst/>
          </a:prstGeom>
          <a:solidFill>
            <a:srgbClr val="01B3B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stStyle>
          <a:p>
            <a:pPr algn="ctr"/>
            <a:endParaRPr kumimoji="1" lang="ja-JP" altLang="en-US" sz="1800"/>
          </a:p>
        </p:txBody>
      </p:sp>
    </p:spTree>
    <p:extLst>
      <p:ext uri="{BB962C8B-B14F-4D97-AF65-F5344CB8AC3E}">
        <p14:creationId xmlns:p14="http://schemas.microsoft.com/office/powerpoint/2010/main" val="100736587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セクション見出し">
    <p:spTree>
      <p:nvGrpSpPr>
        <p:cNvPr id="1" name=""/>
        <p:cNvGrpSpPr/>
        <p:nvPr/>
      </p:nvGrpSpPr>
      <p:grpSpPr>
        <a:xfrm>
          <a:off x="0" y="0"/>
          <a:ext cx="0" cy="0"/>
          <a:chOff x="0" y="0"/>
          <a:chExt cx="0" cy="0"/>
        </a:xfrm>
      </p:grpSpPr>
      <p:sp>
        <p:nvSpPr>
          <p:cNvPr id="7" name="正方形/長方形 6"/>
          <p:cNvSpPr/>
          <p:nvPr userDrawn="1"/>
        </p:nvSpPr>
        <p:spPr>
          <a:xfrm rot="16200000">
            <a:off x="2861902" y="-2073874"/>
            <a:ext cx="6468194" cy="11713301"/>
          </a:xfrm>
          <a:prstGeom prst="rect">
            <a:avLst/>
          </a:prstGeom>
          <a:solidFill>
            <a:schemeClr val="bg1"/>
          </a:solidFill>
          <a:ln>
            <a:noFill/>
          </a:ln>
          <a:effectLst>
            <a:outerShdw blurRad="38100" dist="50800" dir="2700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stStyle>
          <a:p>
            <a:pPr algn="ctr"/>
            <a:endParaRPr lang="ja-JP" altLang="en-US" sz="1800"/>
          </a:p>
        </p:txBody>
      </p:sp>
      <p:sp>
        <p:nvSpPr>
          <p:cNvPr id="8" name="メモ 7"/>
          <p:cNvSpPr/>
          <p:nvPr userDrawn="1"/>
        </p:nvSpPr>
        <p:spPr>
          <a:xfrm>
            <a:off x="623392" y="-171401"/>
            <a:ext cx="10945216" cy="1152129"/>
          </a:xfrm>
          <a:prstGeom prst="foldedCorner">
            <a:avLst/>
          </a:prstGeom>
          <a:solidFill>
            <a:srgbClr val="01B3B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stStyle>
          <a:p>
            <a:pPr algn="ctr"/>
            <a:endParaRPr kumimoji="1" lang="ja-JP" altLang="en-US" sz="1800"/>
          </a:p>
        </p:txBody>
      </p:sp>
    </p:spTree>
    <p:extLst>
      <p:ext uri="{BB962C8B-B14F-4D97-AF65-F5344CB8AC3E}">
        <p14:creationId xmlns:p14="http://schemas.microsoft.com/office/powerpoint/2010/main" val="4007573326"/>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2 つのコンテンツ">
    <p:spTree>
      <p:nvGrpSpPr>
        <p:cNvPr id="1" name=""/>
        <p:cNvGrpSpPr/>
        <p:nvPr/>
      </p:nvGrpSpPr>
      <p:grpSpPr>
        <a:xfrm>
          <a:off x="0" y="0"/>
          <a:ext cx="0" cy="0"/>
          <a:chOff x="0" y="0"/>
          <a:chExt cx="0" cy="0"/>
        </a:xfrm>
      </p:grpSpPr>
      <p:sp>
        <p:nvSpPr>
          <p:cNvPr id="8" name="正方形/長方形 7"/>
          <p:cNvSpPr/>
          <p:nvPr userDrawn="1"/>
        </p:nvSpPr>
        <p:spPr>
          <a:xfrm rot="16200000">
            <a:off x="2861902" y="-2073874"/>
            <a:ext cx="6468194" cy="11713301"/>
          </a:xfrm>
          <a:prstGeom prst="rect">
            <a:avLst/>
          </a:prstGeom>
          <a:solidFill>
            <a:schemeClr val="bg1"/>
          </a:solidFill>
          <a:ln>
            <a:noFill/>
          </a:ln>
          <a:effectLst>
            <a:outerShdw blurRad="38100" dist="50800" dir="2700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stStyle>
          <a:p>
            <a:pPr algn="ctr"/>
            <a:endParaRPr lang="ja-JP" altLang="en-US" sz="1800"/>
          </a:p>
        </p:txBody>
      </p:sp>
      <p:sp>
        <p:nvSpPr>
          <p:cNvPr id="9" name="メモ 8"/>
          <p:cNvSpPr/>
          <p:nvPr userDrawn="1"/>
        </p:nvSpPr>
        <p:spPr>
          <a:xfrm>
            <a:off x="623392" y="-99391"/>
            <a:ext cx="10945216" cy="1800200"/>
          </a:xfrm>
          <a:prstGeom prst="foldedCorner">
            <a:avLst/>
          </a:prstGeom>
          <a:solidFill>
            <a:srgbClr val="01B3B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stStyle>
          <a:p>
            <a:pPr algn="ctr"/>
            <a:endParaRPr kumimoji="1" lang="ja-JP" altLang="en-US" sz="1800"/>
          </a:p>
        </p:txBody>
      </p:sp>
    </p:spTree>
    <p:extLst>
      <p:ext uri="{BB962C8B-B14F-4D97-AF65-F5344CB8AC3E}">
        <p14:creationId xmlns:p14="http://schemas.microsoft.com/office/powerpoint/2010/main" val="278593003"/>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タイトル付きの&#10;コンテンツ">
    <p:spTree>
      <p:nvGrpSpPr>
        <p:cNvPr id="1" name=""/>
        <p:cNvGrpSpPr/>
        <p:nvPr/>
      </p:nvGrpSpPr>
      <p:grpSpPr>
        <a:xfrm>
          <a:off x="0" y="0"/>
          <a:ext cx="0" cy="0"/>
          <a:chOff x="0" y="0"/>
          <a:chExt cx="0" cy="0"/>
        </a:xfrm>
      </p:grpSpPr>
      <p:sp>
        <p:nvSpPr>
          <p:cNvPr id="3" name="正方形/長方形 2"/>
          <p:cNvSpPr/>
          <p:nvPr userDrawn="1"/>
        </p:nvSpPr>
        <p:spPr>
          <a:xfrm rot="16200000">
            <a:off x="2709527" y="-2285730"/>
            <a:ext cx="6772944" cy="11713301"/>
          </a:xfrm>
          <a:prstGeom prst="rect">
            <a:avLst/>
          </a:prstGeom>
          <a:solidFill>
            <a:schemeClr val="bg1"/>
          </a:solidFill>
          <a:ln>
            <a:noFill/>
          </a:ln>
          <a:effectLst>
            <a:outerShdw blurRad="38100" dist="50800" dir="2700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stStyle>
          <a:p>
            <a:pPr algn="ctr"/>
            <a:endParaRPr lang="ja-JP" altLang="en-US" sz="1800"/>
          </a:p>
        </p:txBody>
      </p:sp>
    </p:spTree>
    <p:extLst>
      <p:ext uri="{BB962C8B-B14F-4D97-AF65-F5344CB8AC3E}">
        <p14:creationId xmlns:p14="http://schemas.microsoft.com/office/powerpoint/2010/main" val="4907627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115DB59B-7A1C-CE33-1B21-37F3CE9BD9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08C4511-3D1E-D0B8-5EAB-19E6860336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519623C-00DA-967A-9CB6-FDE410AB29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91058C-C121-A94C-91DB-6B1C0FA760CB}" type="datetimeFigureOut">
              <a:rPr kumimoji="1" lang="ja-JP" altLang="en-US" smtClean="0"/>
              <a:t>2024/1/20</a:t>
            </a:fld>
            <a:endParaRPr kumimoji="1" lang="ja-JP" altLang="en-US"/>
          </a:p>
        </p:txBody>
      </p:sp>
      <p:sp>
        <p:nvSpPr>
          <p:cNvPr id="5" name="フッター プレースホルダー 4">
            <a:extLst>
              <a:ext uri="{FF2B5EF4-FFF2-40B4-BE49-F238E27FC236}">
                <a16:creationId xmlns:a16="http://schemas.microsoft.com/office/drawing/2014/main" id="{80CBB5EB-7549-FC72-A82D-9C0695E16A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791669E4-FFAE-DA59-483A-4DD3823753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2363189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 id="2147483664" r:id="rId15"/>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9.sv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9.svg"/></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14.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04063F-F7B5-FD0B-6B1C-7A1697FAC754}"/>
              </a:ext>
            </a:extLst>
          </p:cNvPr>
          <p:cNvSpPr>
            <a:spLocks noGrp="1"/>
          </p:cNvSpPr>
          <p:nvPr>
            <p:ph type="ctrTitle"/>
          </p:nvPr>
        </p:nvSpPr>
        <p:spPr/>
        <p:txBody>
          <a:bodyPr/>
          <a:lstStyle/>
          <a:p>
            <a:r>
              <a:rPr kumimoji="1" lang="ja-JP" altLang="en-US"/>
              <a:t>がん教育</a:t>
            </a:r>
            <a:br>
              <a:rPr kumimoji="1" lang="en-US" altLang="ja-JP" dirty="0"/>
            </a:br>
            <a:r>
              <a:rPr kumimoji="1" lang="ja-JP" altLang="en-US"/>
              <a:t>外部講師スライド</a:t>
            </a:r>
          </a:p>
        </p:txBody>
      </p:sp>
      <p:sp>
        <p:nvSpPr>
          <p:cNvPr id="3" name="字幕 2">
            <a:extLst>
              <a:ext uri="{FF2B5EF4-FFF2-40B4-BE49-F238E27FC236}">
                <a16:creationId xmlns:a16="http://schemas.microsoft.com/office/drawing/2014/main" id="{904AAB06-E1B4-1C55-F2B8-25A29CA808AD}"/>
              </a:ext>
            </a:extLst>
          </p:cNvPr>
          <p:cNvSpPr>
            <a:spLocks noGrp="1"/>
          </p:cNvSpPr>
          <p:nvPr>
            <p:ph type="subTitle" idx="1"/>
          </p:nvPr>
        </p:nvSpPr>
        <p:spPr>
          <a:xfrm>
            <a:off x="1524000" y="4079875"/>
            <a:ext cx="9144000" cy="1655762"/>
          </a:xfrm>
        </p:spPr>
        <p:txBody>
          <a:bodyPr>
            <a:normAutofit/>
          </a:bodyPr>
          <a:lstStyle/>
          <a:p>
            <a:r>
              <a:rPr lang="ja-JP" altLang="en-US" sz="6000"/>
              <a:t>中学校用</a:t>
            </a:r>
          </a:p>
          <a:p>
            <a:endParaRPr kumimoji="1" lang="ja-JP" altLang="en-US" sz="6000"/>
          </a:p>
        </p:txBody>
      </p:sp>
    </p:spTree>
    <p:extLst>
      <p:ext uri="{BB962C8B-B14F-4D97-AF65-F5344CB8AC3E}">
        <p14:creationId xmlns:p14="http://schemas.microsoft.com/office/powerpoint/2010/main" val="437306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CF4B05-1C8F-7153-6B87-BCBF73C4610A}"/>
              </a:ext>
            </a:extLst>
          </p:cNvPr>
          <p:cNvSpPr>
            <a:spLocks noGrp="1"/>
          </p:cNvSpPr>
          <p:nvPr>
            <p:ph type="ctrTitle"/>
          </p:nvPr>
        </p:nvSpPr>
        <p:spPr>
          <a:xfrm>
            <a:off x="640492" y="1917979"/>
            <a:ext cx="10911016" cy="2003523"/>
          </a:xfrm>
        </p:spPr>
        <p:txBody>
          <a:bodyPr>
            <a:normAutofit fontScale="90000"/>
          </a:bodyPr>
          <a:lstStyle/>
          <a:p>
            <a:r>
              <a:rPr kumimoji="1" lang="ja-JP" altLang="en-US" sz="7200" b="1"/>
              <a:t>がんについて</a:t>
            </a:r>
            <a:br>
              <a:rPr kumimoji="1" lang="en-US" altLang="ja-JP" sz="7200" b="1" dirty="0"/>
            </a:br>
            <a:r>
              <a:rPr kumimoji="1" lang="ja-JP" altLang="en-US" sz="7200" b="1"/>
              <a:t>いっしょに考えてみよう！</a:t>
            </a:r>
          </a:p>
        </p:txBody>
      </p:sp>
      <p:sp>
        <p:nvSpPr>
          <p:cNvPr id="3" name="字幕 2">
            <a:extLst>
              <a:ext uri="{FF2B5EF4-FFF2-40B4-BE49-F238E27FC236}">
                <a16:creationId xmlns:a16="http://schemas.microsoft.com/office/drawing/2014/main" id="{1065135E-5344-DCE5-AE31-C6619A0AB9CB}"/>
              </a:ext>
            </a:extLst>
          </p:cNvPr>
          <p:cNvSpPr>
            <a:spLocks noGrp="1"/>
          </p:cNvSpPr>
          <p:nvPr>
            <p:ph type="subTitle" idx="1"/>
          </p:nvPr>
        </p:nvSpPr>
        <p:spPr>
          <a:xfrm>
            <a:off x="1777464" y="4940021"/>
            <a:ext cx="8637072" cy="1720272"/>
          </a:xfrm>
        </p:spPr>
        <p:txBody>
          <a:bodyPr>
            <a:normAutofit/>
          </a:bodyPr>
          <a:lstStyle/>
          <a:p>
            <a:pPr algn="ctr"/>
            <a:r>
              <a:rPr kumimoji="1" lang="ja-JP" altLang="en-US" sz="2800"/>
              <a:t>所属</a:t>
            </a:r>
            <a:endParaRPr kumimoji="1" lang="en-US" altLang="ja-JP" sz="2800" dirty="0"/>
          </a:p>
          <a:p>
            <a:pPr algn="ctr"/>
            <a:r>
              <a:rPr lang="ja-JP" altLang="en-US" sz="2800"/>
              <a:t>名前</a:t>
            </a:r>
            <a:endParaRPr kumimoji="1" lang="ja-JP" altLang="en-US" sz="2800"/>
          </a:p>
        </p:txBody>
      </p:sp>
      <p:sp>
        <p:nvSpPr>
          <p:cNvPr id="4" name="テキスト ボックス 3">
            <a:extLst>
              <a:ext uri="{FF2B5EF4-FFF2-40B4-BE49-F238E27FC236}">
                <a16:creationId xmlns:a16="http://schemas.microsoft.com/office/drawing/2014/main" id="{9B99548E-486D-A262-864B-5E8694FB0237}"/>
              </a:ext>
            </a:extLst>
          </p:cNvPr>
          <p:cNvSpPr txBox="1"/>
          <p:nvPr/>
        </p:nvSpPr>
        <p:spPr>
          <a:xfrm>
            <a:off x="3695344" y="321276"/>
            <a:ext cx="4801314" cy="1323439"/>
          </a:xfrm>
          <a:prstGeom prst="rect">
            <a:avLst/>
          </a:prstGeom>
          <a:noFill/>
        </p:spPr>
        <p:txBody>
          <a:bodyPr wrap="none" rtlCol="0">
            <a:spAutoFit/>
          </a:bodyPr>
          <a:lstStyle/>
          <a:p>
            <a:pPr algn="ctr"/>
            <a:r>
              <a:rPr kumimoji="1" lang="en-US" altLang="ja-JP" sz="4000" dirty="0"/>
              <a:t>2</a:t>
            </a:r>
            <a:r>
              <a:rPr kumimoji="1" lang="ja-JP" altLang="en-US" sz="4000"/>
              <a:t>＠＠＠年＠月</a:t>
            </a:r>
            <a:r>
              <a:rPr lang="ja-JP" altLang="en-US" sz="4000"/>
              <a:t>＠</a:t>
            </a:r>
            <a:r>
              <a:rPr kumimoji="1" lang="ja-JP" altLang="en-US" sz="4000"/>
              <a:t>日</a:t>
            </a:r>
            <a:r>
              <a:rPr kumimoji="1" lang="en-US" altLang="ja-JP" sz="4000" dirty="0"/>
              <a:t> </a:t>
            </a:r>
          </a:p>
          <a:p>
            <a:pPr algn="ctr"/>
            <a:r>
              <a:rPr kumimoji="1" lang="ja-JP" altLang="en-US" sz="4000"/>
              <a:t>＠＠＠中学校＠年生</a:t>
            </a:r>
          </a:p>
        </p:txBody>
      </p:sp>
    </p:spTree>
    <p:extLst>
      <p:ext uri="{BB962C8B-B14F-4D97-AF65-F5344CB8AC3E}">
        <p14:creationId xmlns:p14="http://schemas.microsoft.com/office/powerpoint/2010/main" val="1307737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C8AADD-73F9-6794-5F50-3FBD3CB39CA0}"/>
              </a:ext>
            </a:extLst>
          </p:cNvPr>
          <p:cNvSpPr>
            <a:spLocks noGrp="1"/>
          </p:cNvSpPr>
          <p:nvPr>
            <p:ph type="title"/>
          </p:nvPr>
        </p:nvSpPr>
        <p:spPr/>
        <p:txBody>
          <a:bodyPr/>
          <a:lstStyle/>
          <a:p>
            <a:r>
              <a:rPr kumimoji="1" lang="ja-JP" altLang="en-US"/>
              <a:t>自己紹介</a:t>
            </a:r>
          </a:p>
        </p:txBody>
      </p:sp>
      <p:sp>
        <p:nvSpPr>
          <p:cNvPr id="4" name="コンテンツ プレースホルダー 2">
            <a:extLst>
              <a:ext uri="{FF2B5EF4-FFF2-40B4-BE49-F238E27FC236}">
                <a16:creationId xmlns:a16="http://schemas.microsoft.com/office/drawing/2014/main" id="{BB316FE4-4D79-5034-3F2C-7ECCA5A3AB3A}"/>
              </a:ext>
            </a:extLst>
          </p:cNvPr>
          <p:cNvSpPr>
            <a:spLocks noGrp="1"/>
          </p:cNvSpPr>
          <p:nvPr>
            <p:ph idx="1"/>
          </p:nvPr>
        </p:nvSpPr>
        <p:spPr>
          <a:xfrm>
            <a:off x="838200" y="1825625"/>
            <a:ext cx="10515600" cy="4351338"/>
          </a:xfrm>
        </p:spPr>
        <p:txBody>
          <a:bodyPr>
            <a:normAutofit/>
          </a:bodyPr>
          <a:lstStyle/>
          <a:p>
            <a:r>
              <a:rPr kumimoji="1" lang="ja-JP" altLang="en-US"/>
              <a:t>名前</a:t>
            </a:r>
            <a:endParaRPr kumimoji="1" lang="en-US" altLang="ja-JP" dirty="0"/>
          </a:p>
          <a:p>
            <a:r>
              <a:rPr lang="ja-JP" altLang="en-US"/>
              <a:t>家族</a:t>
            </a:r>
            <a:endParaRPr lang="en-US" altLang="ja-JP" dirty="0"/>
          </a:p>
          <a:p>
            <a:r>
              <a:rPr kumimoji="1" lang="ja-JP" altLang="en-US"/>
              <a:t>子供の頃の夢</a:t>
            </a:r>
            <a:endParaRPr kumimoji="1" lang="en-US" altLang="ja-JP" dirty="0"/>
          </a:p>
          <a:p>
            <a:r>
              <a:rPr kumimoji="1" lang="ja-JP" altLang="en-US"/>
              <a:t>仕事</a:t>
            </a:r>
            <a:endParaRPr kumimoji="1" lang="en-US" altLang="ja-JP" dirty="0"/>
          </a:p>
          <a:p>
            <a:r>
              <a:rPr lang="ja-JP" altLang="en-US"/>
              <a:t>しゅ味</a:t>
            </a:r>
            <a:endParaRPr lang="en-US" altLang="ja-JP" dirty="0"/>
          </a:p>
          <a:p>
            <a:endParaRPr lang="en-US" altLang="ja-JP" dirty="0"/>
          </a:p>
          <a:p>
            <a:pPr marL="0" indent="0">
              <a:buNone/>
            </a:pPr>
            <a:r>
              <a:rPr lang="en-US" altLang="ja-JP" dirty="0" err="1"/>
              <a:t>e</a:t>
            </a:r>
            <a:r>
              <a:rPr kumimoji="1" lang="en-US" altLang="ja-JP" dirty="0" err="1"/>
              <a:t>tc</a:t>
            </a:r>
            <a:r>
              <a:rPr kumimoji="1" lang="en-US" altLang="ja-JP" dirty="0"/>
              <a:t>…</a:t>
            </a:r>
            <a:endParaRPr kumimoji="1" lang="ja-JP" altLang="en-US"/>
          </a:p>
        </p:txBody>
      </p:sp>
    </p:spTree>
    <p:extLst>
      <p:ext uri="{BB962C8B-B14F-4D97-AF65-F5344CB8AC3E}">
        <p14:creationId xmlns:p14="http://schemas.microsoft.com/office/powerpoint/2010/main" val="687501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092E031-320C-0FD1-3E32-518D8C6075F0}"/>
              </a:ext>
            </a:extLst>
          </p:cNvPr>
          <p:cNvSpPr>
            <a:spLocks noGrp="1"/>
          </p:cNvSpPr>
          <p:nvPr>
            <p:ph type="title"/>
          </p:nvPr>
        </p:nvSpPr>
        <p:spPr/>
        <p:txBody>
          <a:bodyPr/>
          <a:lstStyle/>
          <a:p>
            <a:pPr algn="ctr"/>
            <a:r>
              <a:rPr kumimoji="1" lang="ja-JP" altLang="en-US"/>
              <a:t>今日のおはなし</a:t>
            </a:r>
          </a:p>
        </p:txBody>
      </p:sp>
      <p:sp>
        <p:nvSpPr>
          <p:cNvPr id="3" name="コンテンツ プレースホルダー 2">
            <a:extLst>
              <a:ext uri="{FF2B5EF4-FFF2-40B4-BE49-F238E27FC236}">
                <a16:creationId xmlns:a16="http://schemas.microsoft.com/office/drawing/2014/main" id="{B752A599-7C37-9376-B282-E14A4836859B}"/>
              </a:ext>
            </a:extLst>
          </p:cNvPr>
          <p:cNvSpPr>
            <a:spLocks noGrp="1"/>
          </p:cNvSpPr>
          <p:nvPr>
            <p:ph idx="1"/>
          </p:nvPr>
        </p:nvSpPr>
        <p:spPr/>
        <p:txBody>
          <a:bodyPr>
            <a:normAutofit/>
          </a:bodyPr>
          <a:lstStyle/>
          <a:p>
            <a:r>
              <a:rPr lang="ja-JP" altLang="en-US" sz="3600"/>
              <a:t>がん</a:t>
            </a:r>
            <a:r>
              <a:rPr kumimoji="1" lang="ja-JP" altLang="en-US" sz="3600"/>
              <a:t>ってどんな病気？</a:t>
            </a:r>
            <a:endParaRPr kumimoji="1" lang="en-US" altLang="ja-JP" sz="3600" dirty="0"/>
          </a:p>
          <a:p>
            <a:r>
              <a:rPr lang="ja-JP" altLang="en-US" sz="3600"/>
              <a:t>がんの原因はなんだろう</a:t>
            </a:r>
            <a:endParaRPr kumimoji="1" lang="en-US" altLang="ja-JP" sz="3600" dirty="0"/>
          </a:p>
          <a:p>
            <a:r>
              <a:rPr lang="ja-JP" altLang="en-US" sz="3600"/>
              <a:t>もしがんになったら</a:t>
            </a:r>
            <a:r>
              <a:rPr lang="en-US" altLang="ja-JP" sz="3600" dirty="0"/>
              <a:t>…</a:t>
            </a:r>
          </a:p>
          <a:p>
            <a:r>
              <a:rPr kumimoji="1" lang="ja-JP" altLang="en-US" sz="3600"/>
              <a:t>大切な人ががんになったら</a:t>
            </a:r>
            <a:r>
              <a:rPr kumimoji="1" lang="en-US" altLang="ja-JP" sz="3600" dirty="0"/>
              <a:t>…</a:t>
            </a:r>
          </a:p>
          <a:p>
            <a:endParaRPr kumimoji="1" lang="en-US" altLang="ja-JP" sz="3600" dirty="0"/>
          </a:p>
          <a:p>
            <a:endParaRPr kumimoji="1" lang="ja-JP" altLang="en-US" sz="3600"/>
          </a:p>
        </p:txBody>
      </p:sp>
    </p:spTree>
    <p:extLst>
      <p:ext uri="{BB962C8B-B14F-4D97-AF65-F5344CB8AC3E}">
        <p14:creationId xmlns:p14="http://schemas.microsoft.com/office/powerpoint/2010/main" val="988700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E67B37-7DFF-AEA3-A816-9194D1945447}"/>
              </a:ext>
            </a:extLst>
          </p:cNvPr>
          <p:cNvSpPr>
            <a:spLocks noGrp="1"/>
          </p:cNvSpPr>
          <p:nvPr>
            <p:ph type="title"/>
          </p:nvPr>
        </p:nvSpPr>
        <p:spPr/>
        <p:txBody>
          <a:bodyPr/>
          <a:lstStyle/>
          <a:p>
            <a:r>
              <a:rPr kumimoji="1" lang="ja-JP" altLang="en-US"/>
              <a:t>がんってどんな病気？</a:t>
            </a:r>
          </a:p>
        </p:txBody>
      </p:sp>
    </p:spTree>
    <p:extLst>
      <p:ext uri="{BB962C8B-B14F-4D97-AF65-F5344CB8AC3E}">
        <p14:creationId xmlns:p14="http://schemas.microsoft.com/office/powerpoint/2010/main" val="1258589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408" y="1772817"/>
            <a:ext cx="4279625" cy="2445501"/>
          </a:xfrm>
          <a:prstGeom prst="rect">
            <a:avLst/>
          </a:prstGeom>
        </p:spPr>
      </p:pic>
      <p:pic>
        <p:nvPicPr>
          <p:cNvPr id="14" name="図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408" y="1772817"/>
            <a:ext cx="4279625" cy="2445501"/>
          </a:xfrm>
          <a:prstGeom prst="rect">
            <a:avLst/>
          </a:prstGeom>
        </p:spPr>
      </p:pic>
      <p:sp>
        <p:nvSpPr>
          <p:cNvPr id="16" name="角丸四角形吹き出し 15"/>
          <p:cNvSpPr/>
          <p:nvPr/>
        </p:nvSpPr>
        <p:spPr>
          <a:xfrm>
            <a:off x="3182862" y="4082349"/>
            <a:ext cx="5806539" cy="1923155"/>
          </a:xfrm>
          <a:custGeom>
            <a:avLst/>
            <a:gdLst>
              <a:gd name="connsiteX0" fmla="*/ 0 w 5806539"/>
              <a:gd name="connsiteY0" fmla="*/ 878234 h 1923155"/>
              <a:gd name="connsiteX1" fmla="*/ 208989 w 5806539"/>
              <a:gd name="connsiteY1" fmla="*/ 669245 h 1923155"/>
              <a:gd name="connsiteX2" fmla="*/ 2580387 w 5806539"/>
              <a:gd name="connsiteY2" fmla="*/ 668824 h 1923155"/>
              <a:gd name="connsiteX3" fmla="*/ 2905528 w 5806539"/>
              <a:gd name="connsiteY3" fmla="*/ 0 h 1923155"/>
              <a:gd name="connsiteX4" fmla="*/ 3242351 w 5806539"/>
              <a:gd name="connsiteY4" fmla="*/ 673880 h 1923155"/>
              <a:gd name="connsiteX5" fmla="*/ 5597550 w 5806539"/>
              <a:gd name="connsiteY5" fmla="*/ 669245 h 1923155"/>
              <a:gd name="connsiteX6" fmla="*/ 5806539 w 5806539"/>
              <a:gd name="connsiteY6" fmla="*/ 878234 h 1923155"/>
              <a:gd name="connsiteX7" fmla="*/ 5806539 w 5806539"/>
              <a:gd name="connsiteY7" fmla="*/ 878230 h 1923155"/>
              <a:gd name="connsiteX8" fmla="*/ 5806539 w 5806539"/>
              <a:gd name="connsiteY8" fmla="*/ 878230 h 1923155"/>
              <a:gd name="connsiteX9" fmla="*/ 5806539 w 5806539"/>
              <a:gd name="connsiteY9" fmla="*/ 1191708 h 1923155"/>
              <a:gd name="connsiteX10" fmla="*/ 5806539 w 5806539"/>
              <a:gd name="connsiteY10" fmla="*/ 1714166 h 1923155"/>
              <a:gd name="connsiteX11" fmla="*/ 5597550 w 5806539"/>
              <a:gd name="connsiteY11" fmla="*/ 1923155 h 1923155"/>
              <a:gd name="connsiteX12" fmla="*/ 2419391 w 5806539"/>
              <a:gd name="connsiteY12" fmla="*/ 1923155 h 1923155"/>
              <a:gd name="connsiteX13" fmla="*/ 967757 w 5806539"/>
              <a:gd name="connsiteY13" fmla="*/ 1923155 h 1923155"/>
              <a:gd name="connsiteX14" fmla="*/ 967757 w 5806539"/>
              <a:gd name="connsiteY14" fmla="*/ 1923155 h 1923155"/>
              <a:gd name="connsiteX15" fmla="*/ 208989 w 5806539"/>
              <a:gd name="connsiteY15" fmla="*/ 1923155 h 1923155"/>
              <a:gd name="connsiteX16" fmla="*/ 0 w 5806539"/>
              <a:gd name="connsiteY16" fmla="*/ 1714166 h 1923155"/>
              <a:gd name="connsiteX17" fmla="*/ 0 w 5806539"/>
              <a:gd name="connsiteY17" fmla="*/ 1191708 h 1923155"/>
              <a:gd name="connsiteX18" fmla="*/ 0 w 5806539"/>
              <a:gd name="connsiteY18" fmla="*/ 878230 h 1923155"/>
              <a:gd name="connsiteX19" fmla="*/ 0 w 5806539"/>
              <a:gd name="connsiteY19" fmla="*/ 878230 h 1923155"/>
              <a:gd name="connsiteX20" fmla="*/ 0 w 5806539"/>
              <a:gd name="connsiteY20" fmla="*/ 878234 h 1923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806539" h="1923155">
                <a:moveTo>
                  <a:pt x="0" y="878234"/>
                </a:moveTo>
                <a:cubicBezTo>
                  <a:pt x="0" y="762813"/>
                  <a:pt x="93568" y="669245"/>
                  <a:pt x="208989" y="669245"/>
                </a:cubicBezTo>
                <a:lnTo>
                  <a:pt x="2580387" y="668824"/>
                </a:lnTo>
                <a:lnTo>
                  <a:pt x="2905528" y="0"/>
                </a:lnTo>
                <a:lnTo>
                  <a:pt x="3242351" y="673880"/>
                </a:lnTo>
                <a:lnTo>
                  <a:pt x="5597550" y="669245"/>
                </a:lnTo>
                <a:cubicBezTo>
                  <a:pt x="5712971" y="669245"/>
                  <a:pt x="5806539" y="762813"/>
                  <a:pt x="5806539" y="878234"/>
                </a:cubicBezTo>
                <a:lnTo>
                  <a:pt x="5806539" y="878230"/>
                </a:lnTo>
                <a:lnTo>
                  <a:pt x="5806539" y="878230"/>
                </a:lnTo>
                <a:lnTo>
                  <a:pt x="5806539" y="1191708"/>
                </a:lnTo>
                <a:lnTo>
                  <a:pt x="5806539" y="1714166"/>
                </a:lnTo>
                <a:cubicBezTo>
                  <a:pt x="5806539" y="1829587"/>
                  <a:pt x="5712971" y="1923155"/>
                  <a:pt x="5597550" y="1923155"/>
                </a:cubicBezTo>
                <a:lnTo>
                  <a:pt x="2419391" y="1923155"/>
                </a:lnTo>
                <a:lnTo>
                  <a:pt x="967757" y="1923155"/>
                </a:lnTo>
                <a:lnTo>
                  <a:pt x="967757" y="1923155"/>
                </a:lnTo>
                <a:lnTo>
                  <a:pt x="208989" y="1923155"/>
                </a:lnTo>
                <a:cubicBezTo>
                  <a:pt x="93568" y="1923155"/>
                  <a:pt x="0" y="1829587"/>
                  <a:pt x="0" y="1714166"/>
                </a:cubicBezTo>
                <a:lnTo>
                  <a:pt x="0" y="1191708"/>
                </a:lnTo>
                <a:lnTo>
                  <a:pt x="0" y="878230"/>
                </a:lnTo>
                <a:lnTo>
                  <a:pt x="0" y="878230"/>
                </a:lnTo>
                <a:lnTo>
                  <a:pt x="0" y="878234"/>
                </a:lnTo>
                <a:close/>
              </a:path>
            </a:pathLst>
          </a:custGeom>
          <a:solidFill>
            <a:srgbClr val="FF9900"/>
          </a:solidFill>
          <a:ln>
            <a:no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lIns="0" tIns="216000" rIns="0" bIns="108000" rtlCol="0" anchor="b"/>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9pPr>
          </a:lstStyle>
          <a:p>
            <a:pPr algn="ctr">
              <a:defRPr kumimoji="1" sz="1800" b="0" i="0" normalizeH="0" noProof="0">
                <a:uLnTx/>
                <a:uFillTx/>
                <a:latin typeface="Calibri"/>
                <a:ea typeface="Arial" panose="020B0604020202020204" pitchFamily="34" charset="0"/>
                <a:cs typeface="Arial" panose="020B0604020202020204" pitchFamily="34" charset="0"/>
              </a:defRPr>
            </a:pPr>
            <a:r>
              <a:rPr lang="ja-JP" altLang="en-US" sz="5400" b="1">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２人に１人</a:t>
            </a:r>
          </a:p>
        </p:txBody>
      </p:sp>
      <p:sp>
        <p:nvSpPr>
          <p:cNvPr id="6" name="テキスト ボックス 5"/>
          <p:cNvSpPr txBox="1"/>
          <p:nvPr/>
        </p:nvSpPr>
        <p:spPr>
          <a:xfrm>
            <a:off x="1955541" y="208697"/>
            <a:ext cx="8280919" cy="769441"/>
          </a:xfrm>
          <a:prstGeom prst="rect">
            <a:avLst/>
          </a:prstGeom>
          <a:noFill/>
          <a:effectLst/>
        </p:spPr>
        <p:txBody>
          <a:bodyPr wrap="square" rtlCol="0">
            <a:spAutoFit/>
          </a:bodyPr>
          <a:lstStyle>
            <a:defPPr>
              <a:defRPr lang="ja-JP"/>
            </a:defPPr>
            <a:lvl1pPr marL="0" algn="ctr" defTabSz="914400" rtl="0" eaLnBrk="1" latinLnBrk="0" hangingPunct="1">
              <a:defRPr kumimoji="1" sz="4400" b="1" kern="120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mn-cs"/>
              </a:defRPr>
            </a:lvl1pPr>
          </a:lstStyle>
          <a:p>
            <a:pPr>
              <a:defRPr kumimoji="1" sz="4400" b="1" i="0" normalizeH="0" noProof="0">
                <a:solidFill>
                  <a:srgbClr val="FFFFFF"/>
                </a:solidFill>
                <a:uLnTx/>
                <a:uFillTx/>
                <a:latin typeface="メイリオ" panose="020B0604030504040204" pitchFamily="50" charset="-128"/>
                <a:ea typeface="メイリオ" panose="020B0604030504040204" pitchFamily="50" charset="-128"/>
                <a:cs typeface="+mn-cs"/>
              </a:defRPr>
            </a:pPr>
            <a:r>
              <a:rPr lang="ja-JP" altLang="en-US">
                <a:solidFill>
                  <a:srgbClr val="FFFFFF"/>
                </a:solidFill>
              </a:rPr>
              <a:t>がんになる人の割合</a:t>
            </a:r>
          </a:p>
        </p:txBody>
      </p:sp>
      <p:sp>
        <p:nvSpPr>
          <p:cNvPr id="7" name="テキスト ボックス 6"/>
          <p:cNvSpPr txBox="1"/>
          <p:nvPr/>
        </p:nvSpPr>
        <p:spPr>
          <a:xfrm>
            <a:off x="3843900" y="6483044"/>
            <a:ext cx="6092105" cy="253916"/>
          </a:xfrm>
          <a:prstGeom prst="rect">
            <a:avLst/>
          </a:prstGeom>
          <a:noFill/>
        </p:spPr>
        <p:txBody>
          <a:bodyPr wrap="square" rtlCol="0">
            <a:spAutoFit/>
          </a:bodyPr>
          <a:lstStyle>
            <a:defPPr>
              <a:defRPr lang="ja-JP"/>
            </a:defPPr>
          </a:lstStyle>
          <a:p>
            <a:pPr algn="r">
              <a:defRPr kumimoji="1" sz="1800" b="0" i="0" normalizeH="0" noProof="0">
                <a:uLnTx/>
                <a:uFillTx/>
                <a:latin typeface="+mn-lt"/>
                <a:ea typeface="+mn-ea"/>
                <a:cs typeface="+mn-cs"/>
              </a:defRPr>
            </a:pPr>
            <a:r>
              <a:rPr lang="ja-JP" altLang="en-US" sz="105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rPr>
              <a:t>出典：国立がん研究センターがん情報サービス「がん登録・統計」最新がん統計</a:t>
            </a:r>
          </a:p>
        </p:txBody>
      </p:sp>
      <p:sp>
        <p:nvSpPr>
          <p:cNvPr id="8" name="正方形/長方形 7">
            <a:extLst>
              <a:ext uri="{FF2B5EF4-FFF2-40B4-BE49-F238E27FC236}">
                <a16:creationId xmlns:a16="http://schemas.microsoft.com/office/drawing/2014/main" id="{EFC7B6D9-BCAD-423C-88BF-F9DE1277DEF3}"/>
              </a:ext>
            </a:extLst>
          </p:cNvPr>
          <p:cNvSpPr/>
          <p:nvPr/>
        </p:nvSpPr>
        <p:spPr>
          <a:xfrm>
            <a:off x="10021331" y="6422272"/>
            <a:ext cx="430256" cy="4046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9pPr>
          </a:lstStyle>
          <a:p>
            <a:pPr algn="ctr">
              <a:defRPr kumimoji="1" sz="1800" b="0" i="0" kern="1200" normalizeH="0" noProof="0">
                <a:solidFill>
                  <a:srgbClr val="FFFFFF"/>
                </a:solidFill>
                <a:uLnTx/>
                <a:uFillTx/>
                <a:latin typeface="+mn-lt"/>
                <a:ea typeface="+mn-ea"/>
                <a:cs typeface="+mn-cs"/>
              </a:defRPr>
            </a:pPr>
            <a:r>
              <a:rPr lang="ja-JP" altLang="en-US" b="1">
                <a:solidFill>
                  <a:schemeClr val="tx1"/>
                </a:solidFill>
                <a:latin typeface="メイリオ" panose="020B0604030504040204" pitchFamily="50" charset="-128"/>
                <a:ea typeface="メイリオ" panose="020B0604030504040204" pitchFamily="50" charset="-128"/>
              </a:rPr>
              <a:t>４</a:t>
            </a:r>
          </a:p>
        </p:txBody>
      </p:sp>
    </p:spTree>
    <p:extLst>
      <p:ext uri="{BB962C8B-B14F-4D97-AF65-F5344CB8AC3E}">
        <p14:creationId xmlns:p14="http://schemas.microsoft.com/office/powerpoint/2010/main" val="19476740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xit" presetSubtype="0" fill="hold" nodeType="click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par>
                                <p:cTn id="8" presetID="14" presetClass="entr" presetSubtype="1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randombar(horizontal)">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4F153C0-8A9A-492D-8E2F-16562B9C8FAD}"/>
              </a:ext>
            </a:extLst>
          </p:cNvPr>
          <p:cNvSpPr>
            <a:spLocks noGrp="1"/>
          </p:cNvSpPr>
          <p:nvPr>
            <p:ph type="title"/>
          </p:nvPr>
        </p:nvSpPr>
        <p:spPr>
          <a:xfrm>
            <a:off x="838200" y="268470"/>
            <a:ext cx="10515600" cy="1325563"/>
          </a:xfrm>
        </p:spPr>
        <p:txBody>
          <a:bodyPr>
            <a:normAutofit/>
          </a:bodyPr>
          <a:lstStyle/>
          <a:p>
            <a:pPr algn="ctr"/>
            <a:r>
              <a:rPr kumimoji="1" lang="ja-JP" altLang="en-US" sz="4000"/>
              <a:t>がんと診断される人はどの年齢層で多いか</a:t>
            </a:r>
            <a:r>
              <a:rPr kumimoji="1" lang="en-US" altLang="ja-JP" sz="4000" dirty="0"/>
              <a:t> </a:t>
            </a:r>
            <a:r>
              <a:rPr kumimoji="1" lang="en-US" altLang="ja-JP" sz="2800" dirty="0"/>
              <a:t>2019</a:t>
            </a:r>
            <a:r>
              <a:rPr kumimoji="1" lang="ja-JP" altLang="en-US" sz="2800"/>
              <a:t>年</a:t>
            </a:r>
          </a:p>
        </p:txBody>
      </p:sp>
      <p:pic>
        <p:nvPicPr>
          <p:cNvPr id="4" name="図 3">
            <a:extLst>
              <a:ext uri="{FF2B5EF4-FFF2-40B4-BE49-F238E27FC236}">
                <a16:creationId xmlns:a16="http://schemas.microsoft.com/office/drawing/2014/main" id="{5DA3DFDA-6DEC-920F-F788-8A3D05B6E997}"/>
              </a:ext>
            </a:extLst>
          </p:cNvPr>
          <p:cNvPicPr>
            <a:picLocks noChangeAspect="1"/>
          </p:cNvPicPr>
          <p:nvPr/>
        </p:nvPicPr>
        <p:blipFill>
          <a:blip r:embed="rId3"/>
          <a:stretch>
            <a:fillRect/>
          </a:stretch>
        </p:blipFill>
        <p:spPr>
          <a:xfrm>
            <a:off x="237067" y="1322836"/>
            <a:ext cx="11420374" cy="5131939"/>
          </a:xfrm>
          <a:prstGeom prst="rect">
            <a:avLst/>
          </a:prstGeom>
        </p:spPr>
      </p:pic>
      <p:sp>
        <p:nvSpPr>
          <p:cNvPr id="5" name="テキスト ボックス 4">
            <a:extLst>
              <a:ext uri="{FF2B5EF4-FFF2-40B4-BE49-F238E27FC236}">
                <a16:creationId xmlns:a16="http://schemas.microsoft.com/office/drawing/2014/main" id="{7AE5EE47-3D43-F5AE-2A14-DDD5419F1FF7}"/>
              </a:ext>
            </a:extLst>
          </p:cNvPr>
          <p:cNvSpPr txBox="1"/>
          <p:nvPr/>
        </p:nvSpPr>
        <p:spPr>
          <a:xfrm>
            <a:off x="9583590" y="6452935"/>
            <a:ext cx="2608406" cy="369332"/>
          </a:xfrm>
          <a:prstGeom prst="rect">
            <a:avLst/>
          </a:prstGeom>
          <a:noFill/>
        </p:spPr>
        <p:txBody>
          <a:bodyPr wrap="none" rtlCol="0">
            <a:spAutoFit/>
          </a:bodyPr>
          <a:lstStyle/>
          <a:p>
            <a:r>
              <a:rPr lang="ja-JP" altLang="en-US" sz="900">
                <a:solidFill>
                  <a:srgbClr val="000000"/>
                </a:solidFill>
                <a:latin typeface="inherit"/>
                <a:ea typeface="游ゴシック Medium" panose="020B0400000000000000" pitchFamily="34" charset="-128"/>
              </a:rPr>
              <a:t>出典：国立がん研究センターがん情報サービス</a:t>
            </a:r>
            <a:endParaRPr lang="en-US" altLang="ja-JP" sz="900" dirty="0">
              <a:solidFill>
                <a:srgbClr val="000000"/>
              </a:solidFill>
              <a:latin typeface="inherit"/>
              <a:ea typeface="游ゴシック Medium" panose="020B0400000000000000" pitchFamily="34" charset="-128"/>
            </a:endParaRPr>
          </a:p>
          <a:p>
            <a:r>
              <a:rPr lang="ja-JP" altLang="en-US" sz="900">
                <a:solidFill>
                  <a:srgbClr val="000000"/>
                </a:solidFill>
                <a:latin typeface="inherit"/>
                <a:ea typeface="游ゴシック Medium" panose="020B0400000000000000" pitchFamily="34" charset="-128"/>
              </a:rPr>
              <a:t>がん種別統計情報＞全がん</a:t>
            </a:r>
            <a:endParaRPr lang="ja-JP" altLang="en-US" sz="900" b="0" i="0" u="none" strike="noStrike">
              <a:solidFill>
                <a:srgbClr val="000000"/>
              </a:solidFill>
              <a:effectLst/>
              <a:latin typeface="inherit"/>
              <a:ea typeface="游ゴシック Medium" panose="020B0400000000000000" pitchFamily="34" charset="-128"/>
            </a:endParaRPr>
          </a:p>
        </p:txBody>
      </p:sp>
      <p:pic>
        <p:nvPicPr>
          <p:cNvPr id="6" name="図 5">
            <a:extLst>
              <a:ext uri="{FF2B5EF4-FFF2-40B4-BE49-F238E27FC236}">
                <a16:creationId xmlns:a16="http://schemas.microsoft.com/office/drawing/2014/main" id="{A976A09F-D1A5-4391-0366-4573C7B46A10}"/>
              </a:ext>
            </a:extLst>
          </p:cNvPr>
          <p:cNvPicPr>
            <a:picLocks noChangeAspect="1"/>
          </p:cNvPicPr>
          <p:nvPr/>
        </p:nvPicPr>
        <p:blipFill>
          <a:blip r:embed="rId4"/>
          <a:stretch>
            <a:fillRect/>
          </a:stretch>
        </p:blipFill>
        <p:spPr>
          <a:xfrm>
            <a:off x="8805914" y="6465359"/>
            <a:ext cx="882650" cy="400050"/>
          </a:xfrm>
          <a:prstGeom prst="rect">
            <a:avLst/>
          </a:prstGeom>
        </p:spPr>
      </p:pic>
      <p:pic>
        <p:nvPicPr>
          <p:cNvPr id="7" name="グラフィックス 6" descr="男性 単色塗りつぶし">
            <a:extLst>
              <a:ext uri="{FF2B5EF4-FFF2-40B4-BE49-F238E27FC236}">
                <a16:creationId xmlns:a16="http://schemas.microsoft.com/office/drawing/2014/main" id="{CE67216E-3844-CBFF-8B4B-72BB830CB96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894862" y="1481315"/>
            <a:ext cx="914400" cy="914400"/>
          </a:xfrm>
          <a:prstGeom prst="rect">
            <a:avLst/>
          </a:prstGeom>
        </p:spPr>
      </p:pic>
      <p:pic>
        <p:nvPicPr>
          <p:cNvPr id="8" name="グラフィックス 7" descr="女性 単色塗りつぶし">
            <a:extLst>
              <a:ext uri="{FF2B5EF4-FFF2-40B4-BE49-F238E27FC236}">
                <a16:creationId xmlns:a16="http://schemas.microsoft.com/office/drawing/2014/main" id="{DA9DCC24-2F03-01D9-313E-EEE21398A45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894862" y="3103595"/>
            <a:ext cx="914400" cy="914400"/>
          </a:xfrm>
          <a:prstGeom prst="rect">
            <a:avLst/>
          </a:prstGeom>
        </p:spPr>
      </p:pic>
      <p:sp>
        <p:nvSpPr>
          <p:cNvPr id="9" name="線吹き出し 1 (枠付き) 8">
            <a:extLst>
              <a:ext uri="{FF2B5EF4-FFF2-40B4-BE49-F238E27FC236}">
                <a16:creationId xmlns:a16="http://schemas.microsoft.com/office/drawing/2014/main" id="{D646F1F8-6F25-9FAC-5335-3A2A1B1DE5B8}"/>
              </a:ext>
            </a:extLst>
          </p:cNvPr>
          <p:cNvSpPr/>
          <p:nvPr/>
        </p:nvSpPr>
        <p:spPr>
          <a:xfrm>
            <a:off x="8601848" y="1234858"/>
            <a:ext cx="1885242" cy="875792"/>
          </a:xfrm>
          <a:prstGeom prst="borderCallout1">
            <a:avLst>
              <a:gd name="adj1" fmla="val 48166"/>
              <a:gd name="adj2" fmla="val 100029"/>
              <a:gd name="adj3" fmla="val 90645"/>
              <a:gd name="adj4" fmla="val 126310"/>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ja-JP" altLang="en-US" sz="4400" b="1"/>
              <a:t>男</a:t>
            </a:r>
            <a:r>
              <a:rPr kumimoji="1" lang="ja-JP" altLang="en-US" sz="3200" b="1"/>
              <a:t>＞</a:t>
            </a:r>
            <a:r>
              <a:rPr kumimoji="1" lang="ja-JP" altLang="en-US" sz="2400" b="1"/>
              <a:t>女</a:t>
            </a:r>
          </a:p>
        </p:txBody>
      </p:sp>
      <p:sp>
        <p:nvSpPr>
          <p:cNvPr id="10" name="右矢印 9">
            <a:extLst>
              <a:ext uri="{FF2B5EF4-FFF2-40B4-BE49-F238E27FC236}">
                <a16:creationId xmlns:a16="http://schemas.microsoft.com/office/drawing/2014/main" id="{11F7E795-92AF-D411-D2E1-7D88CA53932E}"/>
              </a:ext>
            </a:extLst>
          </p:cNvPr>
          <p:cNvSpPr/>
          <p:nvPr/>
        </p:nvSpPr>
        <p:spPr>
          <a:xfrm rot="19997102">
            <a:off x="5517864" y="2783214"/>
            <a:ext cx="3010829" cy="802034"/>
          </a:xfrm>
          <a:prstGeom prst="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11" name="フレーム 10">
            <a:extLst>
              <a:ext uri="{FF2B5EF4-FFF2-40B4-BE49-F238E27FC236}">
                <a16:creationId xmlns:a16="http://schemas.microsoft.com/office/drawing/2014/main" id="{09959A59-136A-04FC-D39D-FDF28B63A818}"/>
              </a:ext>
            </a:extLst>
          </p:cNvPr>
          <p:cNvSpPr/>
          <p:nvPr/>
        </p:nvSpPr>
        <p:spPr>
          <a:xfrm>
            <a:off x="3961145" y="4708788"/>
            <a:ext cx="3074276" cy="1576552"/>
          </a:xfrm>
          <a:prstGeom prst="frame">
            <a:avLst>
              <a:gd name="adj1" fmla="val 7500"/>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solidFill>
                <a:schemeClr val="tx1"/>
              </a:solidFill>
            </a:endParaRPr>
          </a:p>
        </p:txBody>
      </p:sp>
      <p:sp>
        <p:nvSpPr>
          <p:cNvPr id="12" name="角丸四角形 11">
            <a:extLst>
              <a:ext uri="{FF2B5EF4-FFF2-40B4-BE49-F238E27FC236}">
                <a16:creationId xmlns:a16="http://schemas.microsoft.com/office/drawing/2014/main" id="{64008A70-28D3-E778-7A40-68A5ADAA14A7}"/>
              </a:ext>
            </a:extLst>
          </p:cNvPr>
          <p:cNvSpPr/>
          <p:nvPr/>
        </p:nvSpPr>
        <p:spPr>
          <a:xfrm>
            <a:off x="2014654" y="4426974"/>
            <a:ext cx="4214547" cy="58659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sz="2400" b="1"/>
              <a:t>子宮頸がん・乳がんの</a:t>
            </a:r>
            <a:r>
              <a:rPr kumimoji="1" lang="ja-JP" altLang="en-US" sz="2800" b="1"/>
              <a:t>影響</a:t>
            </a:r>
          </a:p>
        </p:txBody>
      </p:sp>
      <p:sp>
        <p:nvSpPr>
          <p:cNvPr id="3" name="テキスト ボックス 2">
            <a:extLst>
              <a:ext uri="{FF2B5EF4-FFF2-40B4-BE49-F238E27FC236}">
                <a16:creationId xmlns:a16="http://schemas.microsoft.com/office/drawing/2014/main" id="{DA4DEF69-4465-13CF-417A-D3BE37234AF3}"/>
              </a:ext>
            </a:extLst>
          </p:cNvPr>
          <p:cNvSpPr txBox="1"/>
          <p:nvPr/>
        </p:nvSpPr>
        <p:spPr>
          <a:xfrm>
            <a:off x="2743200" y="123309"/>
            <a:ext cx="646331" cy="369332"/>
          </a:xfrm>
          <a:prstGeom prst="rect">
            <a:avLst/>
          </a:prstGeom>
          <a:noFill/>
        </p:spPr>
        <p:txBody>
          <a:bodyPr wrap="none" rtlCol="0">
            <a:spAutoFit/>
          </a:bodyPr>
          <a:lstStyle/>
          <a:p>
            <a:r>
              <a:rPr kumimoji="1" lang="ja-JP" altLang="en-US" b="1"/>
              <a:t>しん</a:t>
            </a:r>
          </a:p>
        </p:txBody>
      </p:sp>
      <p:sp>
        <p:nvSpPr>
          <p:cNvPr id="13" name="テキスト ボックス 12">
            <a:extLst>
              <a:ext uri="{FF2B5EF4-FFF2-40B4-BE49-F238E27FC236}">
                <a16:creationId xmlns:a16="http://schemas.microsoft.com/office/drawing/2014/main" id="{F7A4BF04-70E3-AEA4-EB81-5B1B175D25D8}"/>
              </a:ext>
            </a:extLst>
          </p:cNvPr>
          <p:cNvSpPr txBox="1"/>
          <p:nvPr/>
        </p:nvSpPr>
        <p:spPr>
          <a:xfrm>
            <a:off x="7753350" y="123309"/>
            <a:ext cx="646331" cy="369332"/>
          </a:xfrm>
          <a:prstGeom prst="rect">
            <a:avLst/>
          </a:prstGeom>
          <a:noFill/>
        </p:spPr>
        <p:txBody>
          <a:bodyPr wrap="none" rtlCol="0">
            <a:spAutoFit/>
          </a:bodyPr>
          <a:lstStyle/>
          <a:p>
            <a:r>
              <a:rPr lang="ja-JP" altLang="en-US" b="1"/>
              <a:t>れい</a:t>
            </a:r>
            <a:endParaRPr kumimoji="1" lang="ja-JP" altLang="en-US" b="1"/>
          </a:p>
        </p:txBody>
      </p:sp>
      <p:sp>
        <p:nvSpPr>
          <p:cNvPr id="14" name="テキスト ボックス 13">
            <a:extLst>
              <a:ext uri="{FF2B5EF4-FFF2-40B4-BE49-F238E27FC236}">
                <a16:creationId xmlns:a16="http://schemas.microsoft.com/office/drawing/2014/main" id="{6651F55F-A9D0-26D6-7C71-937869B05192}"/>
              </a:ext>
            </a:extLst>
          </p:cNvPr>
          <p:cNvSpPr txBox="1"/>
          <p:nvPr/>
        </p:nvSpPr>
        <p:spPr>
          <a:xfrm>
            <a:off x="2703008" y="4185158"/>
            <a:ext cx="646331" cy="369332"/>
          </a:xfrm>
          <a:prstGeom prst="rect">
            <a:avLst/>
          </a:prstGeom>
          <a:noFill/>
        </p:spPr>
        <p:txBody>
          <a:bodyPr wrap="none" rtlCol="0">
            <a:spAutoFit/>
          </a:bodyPr>
          <a:lstStyle/>
          <a:p>
            <a:r>
              <a:rPr kumimoji="1" lang="ja-JP" altLang="en-US" b="1"/>
              <a:t>けい</a:t>
            </a:r>
          </a:p>
        </p:txBody>
      </p:sp>
      <p:sp>
        <p:nvSpPr>
          <p:cNvPr id="15" name="テキスト ボックス 14">
            <a:extLst>
              <a:ext uri="{FF2B5EF4-FFF2-40B4-BE49-F238E27FC236}">
                <a16:creationId xmlns:a16="http://schemas.microsoft.com/office/drawing/2014/main" id="{08344311-0E57-BB36-A987-94590EF27D1D}"/>
              </a:ext>
            </a:extLst>
          </p:cNvPr>
          <p:cNvSpPr txBox="1"/>
          <p:nvPr/>
        </p:nvSpPr>
        <p:spPr>
          <a:xfrm>
            <a:off x="4966284" y="4162054"/>
            <a:ext cx="1338828" cy="369332"/>
          </a:xfrm>
          <a:prstGeom prst="rect">
            <a:avLst/>
          </a:prstGeom>
          <a:noFill/>
        </p:spPr>
        <p:txBody>
          <a:bodyPr wrap="none" rtlCol="0">
            <a:spAutoFit/>
          </a:bodyPr>
          <a:lstStyle/>
          <a:p>
            <a:r>
              <a:rPr kumimoji="1" lang="ja-JP" altLang="en-US" b="1"/>
              <a:t>えいきょう</a:t>
            </a:r>
          </a:p>
        </p:txBody>
      </p:sp>
    </p:spTree>
    <p:extLst>
      <p:ext uri="{BB962C8B-B14F-4D97-AF65-F5344CB8AC3E}">
        <p14:creationId xmlns:p14="http://schemas.microsoft.com/office/powerpoint/2010/main" val="342985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E2F790-4E49-CA0B-A67A-E9E70E216A70}"/>
              </a:ext>
            </a:extLst>
          </p:cNvPr>
          <p:cNvSpPr>
            <a:spLocks noGrp="1"/>
          </p:cNvSpPr>
          <p:nvPr>
            <p:ph type="title"/>
          </p:nvPr>
        </p:nvSpPr>
        <p:spPr>
          <a:xfrm>
            <a:off x="901499" y="93286"/>
            <a:ext cx="10515600" cy="1325563"/>
          </a:xfrm>
        </p:spPr>
        <p:txBody>
          <a:bodyPr/>
          <a:lstStyle/>
          <a:p>
            <a:pPr algn="ctr"/>
            <a:r>
              <a:rPr lang="ja-JP" altLang="en-US" b="1"/>
              <a:t>🇯🇵日本のがんの現状</a:t>
            </a:r>
            <a:endParaRPr kumimoji="1" lang="ja-JP" altLang="en-US" b="1"/>
          </a:p>
        </p:txBody>
      </p:sp>
      <p:sp>
        <p:nvSpPr>
          <p:cNvPr id="7" name="テキスト ボックス 6">
            <a:extLst>
              <a:ext uri="{FF2B5EF4-FFF2-40B4-BE49-F238E27FC236}">
                <a16:creationId xmlns:a16="http://schemas.microsoft.com/office/drawing/2014/main" id="{DD39C49C-EF1D-5815-CC1B-B04C589CE6EB}"/>
              </a:ext>
            </a:extLst>
          </p:cNvPr>
          <p:cNvSpPr txBox="1"/>
          <p:nvPr/>
        </p:nvSpPr>
        <p:spPr>
          <a:xfrm>
            <a:off x="1650597" y="6550224"/>
            <a:ext cx="9090950"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1400" b="0" i="0" u="none" strike="noStrike" kern="1200" cap="none" spc="0" normalizeH="0" baseline="0" noProof="0" dirty="0">
                <a:ln>
                  <a:noFill/>
                </a:ln>
                <a:solidFill>
                  <a:prstClr val="black"/>
                </a:solidFill>
                <a:effectLst/>
                <a:uLnTx/>
                <a:uFillTx/>
                <a:latin typeface="HGP創英角ｺﾞｼｯｸUB"/>
                <a:ea typeface="HGP創英角ｺﾞｼｯｸUB"/>
                <a:cs typeface="+mn-cs"/>
              </a:rPr>
              <a:t>主要死因別粗死亡率年次推移（</a:t>
            </a:r>
            <a:r>
              <a:rPr kumimoji="0" lang="en-US" altLang="zh-TW" sz="1400" b="0" i="0" u="none" strike="noStrike" kern="1200" cap="none" spc="0" normalizeH="0" baseline="0" noProof="0" dirty="0">
                <a:ln>
                  <a:noFill/>
                </a:ln>
                <a:solidFill>
                  <a:prstClr val="black"/>
                </a:solidFill>
                <a:effectLst/>
                <a:uLnTx/>
                <a:uFillTx/>
                <a:latin typeface="HGP創英角ｺﾞｼｯｸUB"/>
                <a:ea typeface="HGP創英角ｺﾞｼｯｸUB"/>
                <a:cs typeface="+mn-cs"/>
              </a:rPr>
              <a:t>1947</a:t>
            </a:r>
            <a:r>
              <a:rPr kumimoji="0" lang="zh-TW" altLang="en-US" sz="1400" b="0" i="0" u="none" strike="noStrike" kern="1200" cap="none" spc="0" normalizeH="0" baseline="0" noProof="0" dirty="0">
                <a:ln>
                  <a:noFill/>
                </a:ln>
                <a:solidFill>
                  <a:prstClr val="black"/>
                </a:solidFill>
                <a:effectLst/>
                <a:uLnTx/>
                <a:uFillTx/>
                <a:latin typeface="HGP創英角ｺﾞｼｯｸUB"/>
                <a:ea typeface="HGP創英角ｺﾞｼｯｸUB"/>
                <a:cs typeface="+mn-cs"/>
              </a:rPr>
              <a:t>年～</a:t>
            </a:r>
            <a:r>
              <a:rPr kumimoji="0" lang="en-US" altLang="zh-TW" sz="1400" b="0" i="0" u="none" strike="noStrike" kern="1200" cap="none" spc="0" normalizeH="0" baseline="0" noProof="0" dirty="0">
                <a:ln>
                  <a:noFill/>
                </a:ln>
                <a:solidFill>
                  <a:prstClr val="black"/>
                </a:solidFill>
                <a:effectLst/>
                <a:uLnTx/>
                <a:uFillTx/>
                <a:latin typeface="HGP創英角ｺﾞｼｯｸUB"/>
                <a:ea typeface="HGP創英角ｺﾞｼｯｸUB"/>
                <a:cs typeface="+mn-cs"/>
              </a:rPr>
              <a:t>2021</a:t>
            </a:r>
            <a:r>
              <a:rPr kumimoji="0" lang="zh-TW" altLang="en-US" sz="1400" b="0" i="0" u="none" strike="noStrike" kern="1200" cap="none" spc="0" normalizeH="0" baseline="0" noProof="0" dirty="0">
                <a:ln>
                  <a:noFill/>
                </a:ln>
                <a:solidFill>
                  <a:prstClr val="black"/>
                </a:solidFill>
                <a:effectLst/>
                <a:uLnTx/>
                <a:uFillTx/>
                <a:latin typeface="HGP創英角ｺﾞｼｯｸUB"/>
                <a:ea typeface="HGP創英角ｺﾞｼｯｸUB"/>
                <a:cs typeface="+mn-cs"/>
              </a:rPr>
              <a:t>年）</a:t>
            </a:r>
            <a:r>
              <a:rPr kumimoji="0" lang="ja-JP" altLang="en-US" sz="1400" b="0" i="0" u="none" strike="noStrike" kern="1200" cap="none" spc="0" normalizeH="0" baseline="0" noProof="0" dirty="0">
                <a:ln>
                  <a:noFill/>
                </a:ln>
                <a:solidFill>
                  <a:prstClr val="black"/>
                </a:solidFill>
                <a:effectLst/>
                <a:uLnTx/>
                <a:uFillTx/>
                <a:latin typeface="HGP創英角ｺﾞｼｯｸUB"/>
                <a:ea typeface="HGP創英角ｺﾞｼｯｸUB"/>
                <a:cs typeface="+mn-cs"/>
              </a:rPr>
              <a:t>　　　　　</a:t>
            </a:r>
            <a:r>
              <a:rPr kumimoji="0" lang="ja-JP" altLang="ja-JP" sz="1400" b="0" i="0" u="none" strike="noStrike" kern="1200" cap="none" spc="0" normalizeH="0" baseline="0" noProof="0" dirty="0">
                <a:ln>
                  <a:noFill/>
                </a:ln>
                <a:solidFill>
                  <a:prstClr val="black"/>
                </a:solidFill>
                <a:effectLst/>
                <a:uLnTx/>
                <a:uFillTx/>
                <a:latin typeface="HGP創英角ｺﾞｼｯｸUB"/>
                <a:ea typeface="HGP創英角ｺﾞｼｯｸUB"/>
                <a:cs typeface="+mn-cs"/>
              </a:rPr>
              <a:t>出典</a:t>
            </a:r>
            <a:r>
              <a:rPr kumimoji="0" lang="en-US" altLang="ja-JP" sz="1400" b="0" i="0" u="none" strike="noStrike" kern="1200" cap="none" spc="0" normalizeH="0" baseline="0" noProof="0" dirty="0">
                <a:ln>
                  <a:noFill/>
                </a:ln>
                <a:solidFill>
                  <a:prstClr val="black"/>
                </a:solidFill>
                <a:effectLst/>
                <a:uLnTx/>
                <a:uFillTx/>
                <a:latin typeface="HGP創英角ｺﾞｼｯｸUB"/>
                <a:ea typeface="HGP創英角ｺﾞｼｯｸUB"/>
                <a:cs typeface="+mn-cs"/>
              </a:rPr>
              <a:t>:</a:t>
            </a:r>
            <a:r>
              <a:rPr kumimoji="0" lang="ja-JP" altLang="ja-JP" sz="1400" b="0" i="0" u="none" strike="noStrike" kern="1200" cap="none" spc="0" normalizeH="0" baseline="0" noProof="0" dirty="0">
                <a:ln>
                  <a:noFill/>
                </a:ln>
                <a:solidFill>
                  <a:prstClr val="black"/>
                </a:solidFill>
                <a:effectLst/>
                <a:uLnTx/>
                <a:uFillTx/>
                <a:latin typeface="HGP創英角ｺﾞｼｯｸUB"/>
                <a:ea typeface="HGP創英角ｺﾞｼｯｸUB"/>
                <a:cs typeface="+mn-cs"/>
              </a:rPr>
              <a:t>公益財団法人がん研究振興財団「がんの</a:t>
            </a:r>
            <a:r>
              <a:rPr kumimoji="0" lang="ja-JP" altLang="ja-JP" sz="1400" b="0" i="0" u="none" strike="noStrike" kern="1200" cap="none" spc="0" normalizeH="0" baseline="0" noProof="0">
                <a:ln>
                  <a:noFill/>
                </a:ln>
                <a:solidFill>
                  <a:prstClr val="black"/>
                </a:solidFill>
                <a:effectLst/>
                <a:uLnTx/>
                <a:uFillTx/>
                <a:latin typeface="HGP創英角ｺﾞｼｯｸUB"/>
                <a:ea typeface="HGP創英角ｺﾞｼｯｸUB"/>
                <a:cs typeface="+mn-cs"/>
              </a:rPr>
              <a:t>統計</a:t>
            </a:r>
            <a:r>
              <a:rPr kumimoji="0" lang="en-US" altLang="ja-JP" sz="1400" b="0" i="0" u="none" strike="noStrike" kern="1200" cap="none" spc="0" normalizeH="0" baseline="0" noProof="0" dirty="0">
                <a:ln>
                  <a:noFill/>
                </a:ln>
                <a:solidFill>
                  <a:prstClr val="black"/>
                </a:solidFill>
                <a:effectLst/>
                <a:uLnTx/>
                <a:uFillTx/>
                <a:latin typeface="HGP創英角ｺﾞｼｯｸUB"/>
                <a:ea typeface="HGP創英角ｺﾞｼｯｸUB"/>
                <a:cs typeface="+mn-cs"/>
              </a:rPr>
              <a:t>2023</a:t>
            </a:r>
            <a:r>
              <a:rPr kumimoji="0" lang="ja-JP" altLang="ja-JP" sz="1400" b="0" i="0" u="none" strike="noStrike" kern="1200" cap="none" spc="0" normalizeH="0" baseline="0" noProof="0">
                <a:ln>
                  <a:noFill/>
                </a:ln>
                <a:solidFill>
                  <a:prstClr val="black"/>
                </a:solidFill>
                <a:effectLst/>
                <a:uLnTx/>
                <a:uFillTx/>
                <a:latin typeface="HGP創英角ｺﾞｼｯｸUB"/>
                <a:ea typeface="HGP創英角ｺﾞｼｯｸUB"/>
                <a:cs typeface="+mn-cs"/>
              </a:rPr>
              <a:t>」</a:t>
            </a:r>
            <a:endParaRPr kumimoji="0" lang="ja-JP" altLang="ja-JP" sz="1400" b="0" i="0" u="none" strike="noStrike" kern="1200" cap="none" spc="0" normalizeH="0" baseline="0" noProof="0" dirty="0">
              <a:ln>
                <a:noFill/>
              </a:ln>
              <a:solidFill>
                <a:prstClr val="black"/>
              </a:solidFill>
              <a:effectLst/>
              <a:uLnTx/>
              <a:uFillTx/>
              <a:latin typeface="HGP創英角ｺﾞｼｯｸUB"/>
              <a:ea typeface="HGP創英角ｺﾞｼｯｸUB"/>
              <a:cs typeface="+mn-cs"/>
            </a:endParaRPr>
          </a:p>
        </p:txBody>
      </p:sp>
      <p:pic>
        <p:nvPicPr>
          <p:cNvPr id="8" name="図 7">
            <a:extLst>
              <a:ext uri="{FF2B5EF4-FFF2-40B4-BE49-F238E27FC236}">
                <a16:creationId xmlns:a16="http://schemas.microsoft.com/office/drawing/2014/main" id="{81A5E356-CA6D-16E3-2FA7-B1AC65C7E3D5}"/>
              </a:ext>
            </a:extLst>
          </p:cNvPr>
          <p:cNvPicPr>
            <a:picLocks noChangeAspect="1"/>
          </p:cNvPicPr>
          <p:nvPr/>
        </p:nvPicPr>
        <p:blipFill>
          <a:blip r:embed="rId3"/>
          <a:stretch>
            <a:fillRect/>
          </a:stretch>
        </p:blipFill>
        <p:spPr>
          <a:xfrm>
            <a:off x="1650598" y="1127391"/>
            <a:ext cx="9017403" cy="5422832"/>
          </a:xfrm>
          <a:prstGeom prst="rect">
            <a:avLst/>
          </a:prstGeom>
        </p:spPr>
      </p:pic>
      <p:sp>
        <p:nvSpPr>
          <p:cNvPr id="6" name="テキスト ボックス 5">
            <a:extLst>
              <a:ext uri="{FF2B5EF4-FFF2-40B4-BE49-F238E27FC236}">
                <a16:creationId xmlns:a16="http://schemas.microsoft.com/office/drawing/2014/main" id="{5EEFC64A-2889-D646-C73B-E642C9BBAB0E}"/>
              </a:ext>
            </a:extLst>
          </p:cNvPr>
          <p:cNvSpPr txBox="1"/>
          <p:nvPr/>
        </p:nvSpPr>
        <p:spPr>
          <a:xfrm>
            <a:off x="4804755" y="2225366"/>
            <a:ext cx="1107996" cy="369332"/>
          </a:xfrm>
          <a:prstGeom prst="rect">
            <a:avLst/>
          </a:prstGeom>
          <a:noFill/>
        </p:spPr>
        <p:txBody>
          <a:bodyPr wrap="none" rtlCol="0">
            <a:spAutoFit/>
          </a:bodyPr>
          <a:lstStyle/>
          <a:p>
            <a:r>
              <a:rPr kumimoji="1" lang="ja-JP" altLang="en-US">
                <a:solidFill>
                  <a:schemeClr val="bg1"/>
                </a:solidFill>
              </a:rPr>
              <a:t>ねんかん</a:t>
            </a:r>
          </a:p>
        </p:txBody>
      </p:sp>
      <p:sp>
        <p:nvSpPr>
          <p:cNvPr id="11" name="テキスト ボックス 10">
            <a:extLst>
              <a:ext uri="{FF2B5EF4-FFF2-40B4-BE49-F238E27FC236}">
                <a16:creationId xmlns:a16="http://schemas.microsoft.com/office/drawing/2014/main" id="{8B1EE328-08DA-C7D0-58D1-4AADE5CDB495}"/>
              </a:ext>
            </a:extLst>
          </p:cNvPr>
          <p:cNvSpPr txBox="1"/>
          <p:nvPr/>
        </p:nvSpPr>
        <p:spPr>
          <a:xfrm>
            <a:off x="6434050" y="2225366"/>
            <a:ext cx="1107996" cy="369332"/>
          </a:xfrm>
          <a:prstGeom prst="rect">
            <a:avLst/>
          </a:prstGeom>
          <a:noFill/>
        </p:spPr>
        <p:txBody>
          <a:bodyPr wrap="none" rtlCol="0">
            <a:spAutoFit/>
          </a:bodyPr>
          <a:lstStyle/>
          <a:p>
            <a:r>
              <a:rPr kumimoji="1" lang="ja-JP" altLang="en-US">
                <a:solidFill>
                  <a:schemeClr val="bg1"/>
                </a:solidFill>
              </a:rPr>
              <a:t>まんにん</a:t>
            </a:r>
          </a:p>
        </p:txBody>
      </p:sp>
      <p:sp>
        <p:nvSpPr>
          <p:cNvPr id="12" name="テキスト ボックス 11">
            <a:extLst>
              <a:ext uri="{FF2B5EF4-FFF2-40B4-BE49-F238E27FC236}">
                <a16:creationId xmlns:a16="http://schemas.microsoft.com/office/drawing/2014/main" id="{CAD66D32-3F83-9603-C143-D02AD4F0825F}"/>
              </a:ext>
            </a:extLst>
          </p:cNvPr>
          <p:cNvSpPr txBox="1"/>
          <p:nvPr/>
        </p:nvSpPr>
        <p:spPr>
          <a:xfrm>
            <a:off x="3574473" y="2776450"/>
            <a:ext cx="646331" cy="369332"/>
          </a:xfrm>
          <a:prstGeom prst="rect">
            <a:avLst/>
          </a:prstGeom>
          <a:noFill/>
        </p:spPr>
        <p:txBody>
          <a:bodyPr wrap="none" rtlCol="0">
            <a:spAutoFit/>
          </a:bodyPr>
          <a:lstStyle/>
          <a:p>
            <a:r>
              <a:rPr kumimoji="1" lang="ja-JP" altLang="en-US">
                <a:solidFill>
                  <a:schemeClr val="bg1"/>
                </a:solidFill>
              </a:rPr>
              <a:t>やく</a:t>
            </a:r>
          </a:p>
        </p:txBody>
      </p:sp>
      <p:sp>
        <p:nvSpPr>
          <p:cNvPr id="4" name="テキスト ボックス 3">
            <a:extLst>
              <a:ext uri="{FF2B5EF4-FFF2-40B4-BE49-F238E27FC236}">
                <a16:creationId xmlns:a16="http://schemas.microsoft.com/office/drawing/2014/main" id="{DF830CDA-5073-A26B-3698-7B5FD3C6D0DC}"/>
              </a:ext>
            </a:extLst>
          </p:cNvPr>
          <p:cNvSpPr txBox="1"/>
          <p:nvPr/>
        </p:nvSpPr>
        <p:spPr>
          <a:xfrm>
            <a:off x="7592796" y="1495050"/>
            <a:ext cx="902811" cy="523220"/>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kumimoji="1" lang="ja-JP" altLang="en-US" sz="2800" b="1"/>
              <a:t>がん</a:t>
            </a:r>
          </a:p>
        </p:txBody>
      </p:sp>
    </p:spTree>
    <p:extLst>
      <p:ext uri="{BB962C8B-B14F-4D97-AF65-F5344CB8AC3E}">
        <p14:creationId xmlns:p14="http://schemas.microsoft.com/office/powerpoint/2010/main" val="923195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71A155-A1F6-99CE-7B09-1AD0936D4641}"/>
              </a:ext>
            </a:extLst>
          </p:cNvPr>
          <p:cNvSpPr>
            <a:spLocks noGrp="1"/>
          </p:cNvSpPr>
          <p:nvPr>
            <p:ph type="title"/>
          </p:nvPr>
        </p:nvSpPr>
        <p:spPr/>
        <p:txBody>
          <a:bodyPr/>
          <a:lstStyle/>
          <a:p>
            <a:r>
              <a:rPr lang="ja-JP" altLang="en-US"/>
              <a:t>がんは</a:t>
            </a:r>
            <a:r>
              <a:rPr kumimoji="1" lang="ja-JP" altLang="en-US"/>
              <a:t>どうやってできるの？</a:t>
            </a:r>
          </a:p>
        </p:txBody>
      </p:sp>
    </p:spTree>
    <p:extLst>
      <p:ext uri="{BB962C8B-B14F-4D97-AF65-F5344CB8AC3E}">
        <p14:creationId xmlns:p14="http://schemas.microsoft.com/office/powerpoint/2010/main" val="1502428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p:cNvSpPr txBox="1"/>
          <p:nvPr/>
        </p:nvSpPr>
        <p:spPr>
          <a:xfrm>
            <a:off x="1752600" y="1111132"/>
            <a:ext cx="5495528" cy="2540448"/>
          </a:xfrm>
          <a:prstGeom prst="rect">
            <a:avLst/>
          </a:prstGeom>
          <a:noFill/>
        </p:spPr>
        <p:txBody>
          <a:bodyPr wrap="square" rtlCol="0">
            <a:spAutoFit/>
          </a:bodyPr>
          <a:lstStyle>
            <a:defPPr>
              <a:defRPr lang="ja-JP"/>
            </a:defPPr>
          </a:lstStyle>
          <a:p>
            <a:pPr algn="ctr">
              <a:defRPr kumimoji="1" sz="1800" b="0" i="0" normalizeH="0" noProof="0">
                <a:uLnTx/>
                <a:uFillTx/>
                <a:latin typeface="+mn-lt"/>
                <a:ea typeface="+mn-ea"/>
                <a:cs typeface="+mn-cs"/>
              </a:defRPr>
            </a:pPr>
            <a:r>
              <a:rPr lang="ja-JP" altLang="en-US" sz="4000" b="1">
                <a:solidFill>
                  <a:schemeClr val="tx1">
                    <a:lumMod val="75000"/>
                    <a:lumOff val="25000"/>
                  </a:schemeClr>
                </a:solidFill>
                <a:latin typeface="メイリオ" panose="020B0604030504040204" pitchFamily="50" charset="-128"/>
                <a:ea typeface="メイリオ" panose="020B0604030504040204" pitchFamily="50" charset="-128"/>
              </a:rPr>
              <a:t>わたしたちの</a:t>
            </a:r>
            <a:br>
              <a:rPr lang="en-US" altLang="ja-JP" sz="4000" b="1" dirty="0">
                <a:solidFill>
                  <a:schemeClr val="tx1">
                    <a:lumMod val="75000"/>
                    <a:lumOff val="25000"/>
                  </a:schemeClr>
                </a:solidFill>
                <a:latin typeface="メイリオ" panose="020B0604030504040204" pitchFamily="50" charset="-128"/>
                <a:ea typeface="メイリオ" panose="020B0604030504040204" pitchFamily="50" charset="-128"/>
              </a:rPr>
            </a:br>
            <a:r>
              <a:rPr lang="ja-JP" altLang="en-US" sz="4000" b="1">
                <a:solidFill>
                  <a:schemeClr val="tx1">
                    <a:lumMod val="75000"/>
                    <a:lumOff val="25000"/>
                  </a:schemeClr>
                </a:solidFill>
                <a:latin typeface="メイリオ" panose="020B0604030504040204" pitchFamily="50" charset="-128"/>
                <a:ea typeface="メイリオ" panose="020B0604030504040204" pitchFamily="50" charset="-128"/>
              </a:rPr>
              <a:t>体の細胞は</a:t>
            </a:r>
            <a:br>
              <a:rPr lang="en-US" altLang="ja-JP" sz="4000" b="1" dirty="0">
                <a:solidFill>
                  <a:schemeClr val="tx1">
                    <a:lumMod val="75000"/>
                    <a:lumOff val="25000"/>
                  </a:schemeClr>
                </a:solidFill>
                <a:latin typeface="メイリオ" panose="020B0604030504040204" pitchFamily="50" charset="-128"/>
                <a:ea typeface="メイリオ" panose="020B0604030504040204" pitchFamily="50" charset="-128"/>
              </a:rPr>
            </a:br>
            <a:r>
              <a:rPr lang="ja-JP" altLang="en-US" sz="4000" b="1">
                <a:solidFill>
                  <a:schemeClr val="tx1">
                    <a:lumMod val="75000"/>
                    <a:lumOff val="25000"/>
                  </a:schemeClr>
                </a:solidFill>
                <a:latin typeface="メイリオ" panose="020B0604030504040204" pitchFamily="50" charset="-128"/>
                <a:ea typeface="メイリオ" panose="020B0604030504040204" pitchFamily="50" charset="-128"/>
              </a:rPr>
              <a:t>毎日分裂し</a:t>
            </a:r>
            <a:endParaRPr lang="en-US" altLang="ja-JP" sz="40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defRPr kumimoji="1" sz="1800" b="0" i="0" normalizeH="0" noProof="0">
                <a:uLnTx/>
                <a:uFillTx/>
                <a:latin typeface="+mn-lt"/>
                <a:ea typeface="+mn-ea"/>
                <a:cs typeface="+mn-cs"/>
              </a:defRPr>
            </a:pPr>
            <a:r>
              <a:rPr lang="ja-JP" altLang="en-US" sz="4000" b="1">
                <a:solidFill>
                  <a:schemeClr val="tx1">
                    <a:lumMod val="75000"/>
                    <a:lumOff val="25000"/>
                  </a:schemeClr>
                </a:solidFill>
                <a:latin typeface="メイリオ" panose="020B0604030504040204" pitchFamily="50" charset="-128"/>
                <a:ea typeface="メイリオ" panose="020B0604030504040204" pitchFamily="50" charset="-128"/>
              </a:rPr>
              <a:t>新しくなっている</a:t>
            </a:r>
            <a:endParaRPr lang="en-US" altLang="ja-JP" sz="40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19" name="テキスト ボックス 18"/>
          <p:cNvSpPr txBox="1"/>
          <p:nvPr/>
        </p:nvSpPr>
        <p:spPr>
          <a:xfrm>
            <a:off x="3915862" y="226676"/>
            <a:ext cx="4360276" cy="692497"/>
          </a:xfrm>
          <a:prstGeom prst="rect">
            <a:avLst/>
          </a:prstGeom>
          <a:noFill/>
          <a:effectLst/>
        </p:spPr>
        <p:txBody>
          <a:bodyPr wrap="square" rtlCol="0">
            <a:spAutoFit/>
          </a:bodyPr>
          <a:lstStyle>
            <a:defPPr>
              <a:defRPr lang="ja-JP"/>
            </a:defPPr>
            <a:lvl1pPr marL="0" algn="ctr" defTabSz="914400" rtl="0" eaLnBrk="1" latinLnBrk="0" hangingPunct="1">
              <a:defRPr kumimoji="1" sz="4400" b="1" kern="1200">
                <a:solidFill>
                  <a:schemeClr val="tx1"/>
                </a:solidFill>
                <a:latin typeface="+mn-lt"/>
                <a:ea typeface="+mn-ea"/>
                <a:cs typeface="+mn-cs"/>
              </a:defRPr>
            </a:lvl1pPr>
          </a:lstStyle>
          <a:p>
            <a:pPr>
              <a:defRPr kumimoji="1" sz="4400" b="1" i="0" normalizeH="0" noProof="0">
                <a:uLnTx/>
                <a:uFillTx/>
                <a:latin typeface="+mn-lt"/>
                <a:ea typeface="+mn-ea"/>
                <a:cs typeface="+mn-cs"/>
              </a:defRPr>
            </a:pPr>
            <a:r>
              <a:rPr lang="ja-JP" altLang="en-US" sz="390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がんのしくみ</a:t>
            </a:r>
          </a:p>
        </p:txBody>
      </p:sp>
      <p:grpSp>
        <p:nvGrpSpPr>
          <p:cNvPr id="7" name="グループ化 6"/>
          <p:cNvGrpSpPr/>
          <p:nvPr/>
        </p:nvGrpSpPr>
        <p:grpSpPr>
          <a:xfrm>
            <a:off x="2724818" y="3782771"/>
            <a:ext cx="1787007" cy="2456046"/>
            <a:chOff x="1352744" y="3977813"/>
            <a:chExt cx="1279613" cy="1845874"/>
          </a:xfrm>
        </p:grpSpPr>
        <p:pic>
          <p:nvPicPr>
            <p:cNvPr id="42" name="図 41"/>
            <p:cNvPicPr>
              <a:picLocks noChangeAspect="1"/>
            </p:cNvPicPr>
            <p:nvPr/>
          </p:nvPicPr>
          <p:blipFill>
            <a:blip r:embed="rId3" cstate="print">
              <a:extLst>
                <a:ext uri="{28A0092B-C50C-407E-A947-70E740481C1C}">
                  <a14:useLocalDpi xmlns:a14="http://schemas.microsoft.com/office/drawing/2010/main" val="0"/>
                </a:ext>
              </a:extLst>
            </a:blip>
            <a:srcRect l="33770"/>
            <a:stretch>
              <a:fillRect/>
            </a:stretch>
          </p:blipFill>
          <p:spPr>
            <a:xfrm rot="10800000">
              <a:off x="1352744" y="5164054"/>
              <a:ext cx="1279613" cy="659633"/>
            </a:xfrm>
            <a:prstGeom prst="rect">
              <a:avLst/>
            </a:prstGeom>
          </p:spPr>
        </p:pic>
        <p:pic>
          <p:nvPicPr>
            <p:cNvPr id="43" name="図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80705" y="3977813"/>
              <a:ext cx="598777" cy="628460"/>
            </a:xfrm>
            <a:prstGeom prst="rect">
              <a:avLst/>
            </a:prstGeom>
          </p:spPr>
        </p:pic>
        <p:sp>
          <p:nvSpPr>
            <p:cNvPr id="22" name="下矢印 21"/>
            <p:cNvSpPr/>
            <p:nvPr/>
          </p:nvSpPr>
          <p:spPr>
            <a:xfrm rot="1519670">
              <a:off x="1677017" y="4648046"/>
              <a:ext cx="210940" cy="476086"/>
            </a:xfrm>
            <a:prstGeom prst="downArrow">
              <a:avLst/>
            </a:prstGeom>
            <a:solidFill>
              <a:srgbClr val="FF9900"/>
            </a:solidFill>
            <a:effectLst/>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bIns="0" anchor="ctr"/>
            <a:lstStyle>
              <a:defPPr>
                <a:defRPr lang="ja-JP"/>
              </a:defPPr>
            </a:lstStyle>
            <a:p>
              <a:pPr algn="ctr" fontAlgn="base">
                <a:lnSpc>
                  <a:spcPts val="3600"/>
                </a:lnSpc>
                <a:spcBef>
                  <a:spcPct val="0"/>
                </a:spcBef>
                <a:spcAft>
                  <a:spcPct val="0"/>
                </a:spcAft>
                <a:defRPr kumimoji="1" sz="1800" b="0" i="0" normalizeH="0" noProof="0">
                  <a:uLnTx/>
                  <a:uFillTx/>
                  <a:latin typeface="Century Gothic" panose="020B0502020202020204"/>
                  <a:ea typeface="Arial" pitchFamily="34" charset="0"/>
                  <a:cs typeface="Arial" pitchFamily="34" charset="0"/>
                </a:defRPr>
              </a:pPr>
              <a:endParaRPr lang="ja-JP" altLang="en-US" sz="4000">
                <a:solidFill>
                  <a:prstClr val="white"/>
                </a:solidFill>
                <a:latin typeface="HGP創英角ｺﾞｼｯｸUB" pitchFamily="50" charset="-128"/>
                <a:ea typeface="HGP創英角ｺﾞｼｯｸUB" pitchFamily="50" charset="-128"/>
              </a:endParaRPr>
            </a:p>
          </p:txBody>
        </p:sp>
        <p:sp>
          <p:nvSpPr>
            <p:cNvPr id="24" name="下矢印 23"/>
            <p:cNvSpPr/>
            <p:nvPr/>
          </p:nvSpPr>
          <p:spPr>
            <a:xfrm rot="20080333" flipH="1">
              <a:off x="2089516" y="4651908"/>
              <a:ext cx="210940" cy="476086"/>
            </a:xfrm>
            <a:prstGeom prst="downArrow">
              <a:avLst/>
            </a:prstGeom>
            <a:solidFill>
              <a:srgbClr val="FF9900"/>
            </a:solidFill>
            <a:effectLst/>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bIns="0" anchor="ctr"/>
            <a:lstStyle>
              <a:defPPr>
                <a:defRPr lang="ja-JP"/>
              </a:defPPr>
            </a:lstStyle>
            <a:p>
              <a:pPr algn="ctr" fontAlgn="base">
                <a:lnSpc>
                  <a:spcPts val="3600"/>
                </a:lnSpc>
                <a:spcBef>
                  <a:spcPct val="0"/>
                </a:spcBef>
                <a:spcAft>
                  <a:spcPct val="0"/>
                </a:spcAft>
                <a:defRPr kumimoji="1" sz="1800" b="0" i="0" normalizeH="0" noProof="0">
                  <a:uLnTx/>
                  <a:uFillTx/>
                  <a:latin typeface="Century Gothic" panose="020B0502020202020204"/>
                  <a:ea typeface="Arial" pitchFamily="34" charset="0"/>
                  <a:cs typeface="Arial" pitchFamily="34" charset="0"/>
                </a:defRPr>
              </a:pPr>
              <a:endParaRPr lang="ja-JP" altLang="en-US" sz="4000">
                <a:solidFill>
                  <a:prstClr val="white"/>
                </a:solidFill>
                <a:latin typeface="HGP創英角ｺﾞｼｯｸUB" pitchFamily="50" charset="-128"/>
                <a:ea typeface="HGP創英角ｺﾞｼｯｸUB" pitchFamily="50" charset="-128"/>
              </a:endParaRPr>
            </a:p>
          </p:txBody>
        </p:sp>
      </p:grpSp>
      <p:sp>
        <p:nvSpPr>
          <p:cNvPr id="17" name="角丸四角形 16"/>
          <p:cNvSpPr/>
          <p:nvPr/>
        </p:nvSpPr>
        <p:spPr>
          <a:xfrm>
            <a:off x="3514980" y="5340582"/>
            <a:ext cx="1063514" cy="956098"/>
          </a:xfrm>
          <a:prstGeom prst="roundRect">
            <a:avLst>
              <a:gd name="adj" fmla="val 13261"/>
            </a:avLst>
          </a:prstGeom>
          <a:noFill/>
          <a:ln w="76200" cap="sq">
            <a:solidFill>
              <a:srgbClr val="FF0000"/>
            </a:solidFill>
            <a:prstDash val="sysDash"/>
            <a:bevel/>
          </a:ln>
        </p:spPr>
        <p:style>
          <a:lnRef idx="2">
            <a:schemeClr val="accent3"/>
          </a:lnRef>
          <a:fillRef idx="1">
            <a:schemeClr val="lt1"/>
          </a:fillRef>
          <a:effectRef idx="0">
            <a:schemeClr val="accent3"/>
          </a:effectRef>
          <a:fontRef idx="minor">
            <a:schemeClr val="dk1"/>
          </a:fontRef>
        </p:style>
        <p:txBody>
          <a:bodyPr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9pPr>
          </a:lstStyle>
          <a:p>
            <a:pPr algn="ctr">
              <a:defRPr kumimoji="1" sz="1800" b="0" i="0" normalizeH="0" noProof="0">
                <a:uLnTx/>
                <a:uFillTx/>
                <a:latin typeface="Century Gothic" panose="020B0502020202020204"/>
                <a:ea typeface="Arial" pitchFamily="34" charset="0"/>
                <a:cs typeface="Arial" pitchFamily="34" charset="0"/>
              </a:defRPr>
            </a:pPr>
            <a:endParaRPr lang="ja-JP" altLang="en-US"/>
          </a:p>
        </p:txBody>
      </p:sp>
      <p:sp>
        <p:nvSpPr>
          <p:cNvPr id="38" name="角丸四角形吹き出し 37"/>
          <p:cNvSpPr/>
          <p:nvPr/>
        </p:nvSpPr>
        <p:spPr>
          <a:xfrm>
            <a:off x="5092314" y="3512642"/>
            <a:ext cx="5042389" cy="2784039"/>
          </a:xfrm>
          <a:prstGeom prst="wedgeRoundRectCallout">
            <a:avLst>
              <a:gd name="adj1" fmla="val -65062"/>
              <a:gd name="adj2" fmla="val 28866"/>
              <a:gd name="adj3" fmla="val 16667"/>
            </a:avLst>
          </a:prstGeom>
          <a:solidFill>
            <a:srgbClr val="FF9900"/>
          </a:solidFill>
          <a:ln>
            <a:noFill/>
          </a:ln>
        </p:spPr>
        <p:style>
          <a:lnRef idx="2">
            <a:schemeClr val="dk1"/>
          </a:lnRef>
          <a:fillRef idx="1">
            <a:schemeClr val="lt1"/>
          </a:fillRef>
          <a:effectRef idx="0">
            <a:schemeClr val="dk1"/>
          </a:effectRef>
          <a:fontRef idx="minor">
            <a:schemeClr val="dk1"/>
          </a:fontRef>
        </p:style>
        <p:txBody>
          <a:bodyPr lIns="0" tIns="108000" rIns="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9pPr>
          </a:lstStyle>
          <a:p>
            <a:pPr algn="ctr">
              <a:defRPr kumimoji="1" sz="1800" b="0" i="0" normalizeH="0" noProof="0">
                <a:uLnTx/>
                <a:uFillTx/>
                <a:latin typeface="Century Gothic" panose="020B0502020202020204"/>
                <a:ea typeface="Arial" pitchFamily="34" charset="0"/>
                <a:cs typeface="Arial" pitchFamily="34" charset="0"/>
              </a:defRPr>
            </a:pPr>
            <a:r>
              <a:rPr lang="ja-JP" altLang="en-US" sz="3600" b="1">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細胞分裂するとき</a:t>
            </a:r>
          </a:p>
          <a:p>
            <a:pPr algn="ctr">
              <a:defRPr kumimoji="1" sz="1800" b="0" i="0" normalizeH="0" noProof="0">
                <a:uLnTx/>
                <a:uFillTx/>
                <a:latin typeface="Century Gothic" panose="020B0502020202020204"/>
                <a:ea typeface="Arial" pitchFamily="34" charset="0"/>
                <a:cs typeface="Arial" pitchFamily="34" charset="0"/>
              </a:defRPr>
            </a:pPr>
            <a:r>
              <a:rPr lang="ja-JP" altLang="en-US" sz="6000" b="1">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変異</a:t>
            </a:r>
            <a:endParaRPr lang="en-US" altLang="ja-JP" sz="6000" b="1">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p>
            <a:pPr algn="ctr">
              <a:defRPr kumimoji="1" sz="1800" b="0" i="0" normalizeH="0" noProof="0">
                <a:uLnTx/>
                <a:uFillTx/>
                <a:latin typeface="Century Gothic" panose="020B0502020202020204"/>
                <a:ea typeface="Arial" pitchFamily="34" charset="0"/>
                <a:cs typeface="Arial" pitchFamily="34" charset="0"/>
              </a:defRPr>
            </a:pPr>
            <a:r>
              <a:rPr lang="ja-JP" altLang="en-US" sz="3600" b="1">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が起こることがある</a:t>
            </a:r>
          </a:p>
        </p:txBody>
      </p:sp>
      <p:sp>
        <p:nvSpPr>
          <p:cNvPr id="15" name="正方形/長方形 14"/>
          <p:cNvSpPr/>
          <p:nvPr/>
        </p:nvSpPr>
        <p:spPr>
          <a:xfrm>
            <a:off x="7451577" y="3036806"/>
            <a:ext cx="1749197" cy="523220"/>
          </a:xfrm>
          <a:prstGeom prst="rect">
            <a:avLst/>
          </a:prstGeom>
        </p:spPr>
        <p:txBody>
          <a:bodyPr wrap="none">
            <a:spAutoFit/>
          </a:bodyPr>
          <a:lstStyle>
            <a:defPPr>
              <a:defRPr lang="ja-JP"/>
            </a:defPPr>
          </a:lstStyle>
          <a:p>
            <a:pPr>
              <a:defRPr kumimoji="1" sz="1800" b="0" i="0" normalizeH="0" noProof="0">
                <a:uLnTx/>
                <a:uFillTx/>
                <a:latin typeface="+mn-lt"/>
                <a:ea typeface="+mn-ea"/>
                <a:cs typeface="+mn-cs"/>
              </a:defRPr>
            </a:pPr>
            <a:r>
              <a:rPr lang="ja-JP" altLang="en-US" sz="2800" b="1">
                <a:solidFill>
                  <a:schemeClr val="tx1">
                    <a:lumMod val="75000"/>
                    <a:lumOff val="25000"/>
                  </a:schemeClr>
                </a:solidFill>
                <a:latin typeface="メイリオ" panose="020B0604030504040204" pitchFamily="50" charset="-128"/>
                <a:ea typeface="メイリオ" panose="020B0604030504040204" pitchFamily="50" charset="-128"/>
              </a:rPr>
              <a:t>約</a:t>
            </a:r>
            <a:r>
              <a:rPr lang="en-US" altLang="ja-JP" sz="2800" b="1">
                <a:solidFill>
                  <a:schemeClr val="tx1">
                    <a:lumMod val="75000"/>
                    <a:lumOff val="25000"/>
                  </a:schemeClr>
                </a:solidFill>
                <a:latin typeface="メイリオ" panose="020B0604030504040204" pitchFamily="50" charset="-128"/>
                <a:ea typeface="メイリオ" panose="020B0604030504040204" pitchFamily="50" charset="-128"/>
              </a:rPr>
              <a:t>37</a:t>
            </a:r>
            <a:r>
              <a:rPr lang="ja-JP" altLang="en-US" sz="2800" b="1">
                <a:solidFill>
                  <a:schemeClr val="tx1">
                    <a:lumMod val="75000"/>
                    <a:lumOff val="25000"/>
                  </a:schemeClr>
                </a:solidFill>
                <a:latin typeface="メイリオ" panose="020B0604030504040204" pitchFamily="50" charset="-128"/>
                <a:ea typeface="メイリオ" panose="020B0604030504040204" pitchFamily="50" charset="-128"/>
              </a:rPr>
              <a:t>兆個</a:t>
            </a:r>
            <a:endParaRPr lang="ja-JP" altLang="en-US" sz="2800"/>
          </a:p>
        </p:txBody>
      </p:sp>
      <p:pic>
        <p:nvPicPr>
          <p:cNvPr id="16" name="Picture 4" descr="C:\Users\nakamura\Desktop\サタケさんイラストスライド化拡大-01.png"/>
          <p:cNvPicPr>
            <a:picLocks noChangeAspect="1" noChangeArrowheads="1"/>
          </p:cNvPicPr>
          <p:nvPr/>
        </p:nvPicPr>
        <p:blipFill>
          <a:blip r:embed="rId5">
            <a:extLst>
              <a:ext uri="{28A0092B-C50C-407E-A947-70E740481C1C}">
                <a14:useLocalDpi xmlns:a14="http://schemas.microsoft.com/office/drawing/2010/main" val="0"/>
              </a:ext>
            </a:extLst>
          </a:blip>
          <a:srcRect b="12836"/>
          <a:stretch>
            <a:fillRect/>
          </a:stretch>
        </p:blipFill>
        <p:spPr bwMode="auto">
          <a:xfrm>
            <a:off x="8875073" y="1181981"/>
            <a:ext cx="1352462" cy="186162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7022786" y="1171933"/>
            <a:ext cx="2453891" cy="1871668"/>
          </a:xfrm>
          <a:prstGeom prst="rect">
            <a:avLst/>
          </a:prstGeom>
          <a:noFill/>
          <a:extLst>
            <a:ext uri="{909E8E84-426E-40DD-AFC4-6F175D3DCCD1}">
              <a14:hiddenFill xmlns:a14="http://schemas.microsoft.com/office/drawing/2010/main">
                <a:solidFill>
                  <a:srgbClr val="FFFFFF"/>
                </a:solidFill>
              </a14:hiddenFill>
            </a:ext>
          </a:extLst>
        </p:spPr>
      </p:pic>
      <p:sp>
        <p:nvSpPr>
          <p:cNvPr id="23" name="テキスト ボックス 22"/>
          <p:cNvSpPr txBox="1"/>
          <p:nvPr/>
        </p:nvSpPr>
        <p:spPr>
          <a:xfrm>
            <a:off x="2063552" y="6430777"/>
            <a:ext cx="7848872" cy="253916"/>
          </a:xfrm>
          <a:prstGeom prst="rect">
            <a:avLst/>
          </a:prstGeom>
          <a:noFill/>
        </p:spPr>
        <p:txBody>
          <a:bodyPr wrap="square" rtlCol="0">
            <a:spAutoFit/>
          </a:bodyPr>
          <a:lstStyle>
            <a:defPPr>
              <a:defRPr lang="ja-JP"/>
            </a:defPPr>
            <a:lvl1pPr marL="0" algn="r" defTabSz="914400" rtl="0" eaLnBrk="1" latinLnBrk="0" hangingPunct="1">
              <a:defRPr kumimoji="1" sz="1050" kern="1200">
                <a:solidFill>
                  <a:schemeClr val="tx1">
                    <a:lumMod val="65000"/>
                    <a:lumOff val="35000"/>
                  </a:schemeClr>
                </a:solidFill>
                <a:latin typeface="+mn-lt"/>
                <a:ea typeface="+mn-ea"/>
                <a:cs typeface="+mn-cs"/>
              </a:defRPr>
            </a:lvl1pPr>
          </a:lstStyle>
          <a:p>
            <a:pPr>
              <a:defRPr kumimoji="1" sz="1050" b="0" i="0" normalizeH="0" noProof="0">
                <a:solidFill>
                  <a:srgbClr val="595959"/>
                </a:solidFill>
                <a:uLnTx/>
                <a:uFillTx/>
                <a:latin typeface="+mn-lt"/>
                <a:ea typeface="+mn-ea"/>
                <a:cs typeface="+mn-cs"/>
              </a:defRPr>
            </a:pPr>
            <a:r>
              <a:rPr lang="ja-JP" altLang="en-US">
                <a:solidFill>
                  <a:prstClr val="black">
                    <a:lumMod val="65000"/>
                    <a:lumOff val="35000"/>
                  </a:prstClr>
                </a:solidFill>
                <a:latin typeface="メイリオ" panose="020B0604030504040204" pitchFamily="50" charset="-128"/>
                <a:cs typeface="メイリオ" panose="020B0604030504040204" pitchFamily="50" charset="-128"/>
              </a:rPr>
              <a:t>出典（細胞の数） </a:t>
            </a:r>
            <a:r>
              <a:rPr lang="ja-JP" altLang="en-US">
                <a:solidFill>
                  <a:prstClr val="black">
                    <a:lumMod val="65000"/>
                    <a:lumOff val="35000"/>
                  </a:prstClr>
                </a:solidFill>
                <a:latin typeface="Calibri"/>
                <a:ea typeface="ＭＳ Ｐゴシック"/>
              </a:rPr>
              <a:t>：</a:t>
            </a:r>
            <a:r>
              <a:rPr lang="en-US" altLang="ja-JP">
                <a:solidFill>
                  <a:prstClr val="black">
                    <a:lumMod val="65000"/>
                    <a:lumOff val="35000"/>
                  </a:prstClr>
                </a:solidFill>
                <a:latin typeface="Calibri"/>
                <a:ea typeface="ＭＳ Ｐゴシック"/>
              </a:rPr>
              <a:t> Annals of Human Biology Volume 40, 2013 -  Issue 6 ‘An estimation of the number of cells in the human body’</a:t>
            </a:r>
            <a:endParaRPr lang="ja-JP" altLang="en-US">
              <a:solidFill>
                <a:prstClr val="black">
                  <a:lumMod val="65000"/>
                  <a:lumOff val="35000"/>
                </a:prstClr>
              </a:solidFill>
              <a:latin typeface="Calibri"/>
              <a:ea typeface="ＭＳ Ｐゴシック"/>
            </a:endParaRPr>
          </a:p>
        </p:txBody>
      </p:sp>
      <p:sp>
        <p:nvSpPr>
          <p:cNvPr id="20" name="正方形/長方形 19">
            <a:extLst>
              <a:ext uri="{FF2B5EF4-FFF2-40B4-BE49-F238E27FC236}">
                <a16:creationId xmlns:a16="http://schemas.microsoft.com/office/drawing/2014/main" id="{7D8ABAEA-4344-4FE8-8D4D-7931332B7A0B}"/>
              </a:ext>
            </a:extLst>
          </p:cNvPr>
          <p:cNvSpPr/>
          <p:nvPr/>
        </p:nvSpPr>
        <p:spPr>
          <a:xfrm>
            <a:off x="9984697" y="6341927"/>
            <a:ext cx="430256" cy="4316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9pPr>
          </a:lstStyle>
          <a:p>
            <a:pPr algn="ctr">
              <a:defRPr kumimoji="1" sz="1800" b="0" i="0" normalizeH="0" noProof="0">
                <a:uLnTx/>
                <a:uFillTx/>
                <a:latin typeface="Century Gothic" panose="020B0502020202020204"/>
                <a:ea typeface="Arial" pitchFamily="34" charset="0"/>
                <a:cs typeface="Arial" pitchFamily="34" charset="0"/>
              </a:defRPr>
            </a:pPr>
            <a:r>
              <a:rPr lang="ja-JP" altLang="en-US" b="1">
                <a:solidFill>
                  <a:schemeClr val="tx1"/>
                </a:solidFill>
              </a:rPr>
              <a:t>４</a:t>
            </a:r>
          </a:p>
        </p:txBody>
      </p:sp>
      <p:sp>
        <p:nvSpPr>
          <p:cNvPr id="2" name="テキスト ボックス 1">
            <a:extLst>
              <a:ext uri="{FF2B5EF4-FFF2-40B4-BE49-F238E27FC236}">
                <a16:creationId xmlns:a16="http://schemas.microsoft.com/office/drawing/2014/main" id="{7037A5BE-2354-EB43-A0BD-1D047051C939}"/>
              </a:ext>
            </a:extLst>
          </p:cNvPr>
          <p:cNvSpPr txBox="1"/>
          <p:nvPr/>
        </p:nvSpPr>
        <p:spPr>
          <a:xfrm>
            <a:off x="4767875" y="1539875"/>
            <a:ext cx="595035" cy="338554"/>
          </a:xfrm>
          <a:prstGeom prst="rect">
            <a:avLst/>
          </a:prstGeom>
          <a:noFill/>
        </p:spPr>
        <p:txBody>
          <a:bodyPr wrap="none" rtlCol="0">
            <a:spAutoFit/>
          </a:bodyPr>
          <a:lstStyle/>
          <a:p>
            <a:r>
              <a:rPr kumimoji="1" lang="ja-JP" altLang="en-US" sz="1600" b="1"/>
              <a:t>ぼう</a:t>
            </a:r>
          </a:p>
        </p:txBody>
      </p:sp>
      <p:sp>
        <p:nvSpPr>
          <p:cNvPr id="3" name="テキスト ボックス 2">
            <a:extLst>
              <a:ext uri="{FF2B5EF4-FFF2-40B4-BE49-F238E27FC236}">
                <a16:creationId xmlns:a16="http://schemas.microsoft.com/office/drawing/2014/main" id="{B772AB5E-0B5C-C209-3269-E29F15871D11}"/>
              </a:ext>
            </a:extLst>
          </p:cNvPr>
          <p:cNvSpPr txBox="1"/>
          <p:nvPr/>
        </p:nvSpPr>
        <p:spPr>
          <a:xfrm>
            <a:off x="4718037" y="2137895"/>
            <a:ext cx="595035" cy="338554"/>
          </a:xfrm>
          <a:prstGeom prst="rect">
            <a:avLst/>
          </a:prstGeom>
          <a:noFill/>
        </p:spPr>
        <p:txBody>
          <a:bodyPr wrap="none" rtlCol="0">
            <a:spAutoFit/>
          </a:bodyPr>
          <a:lstStyle/>
          <a:p>
            <a:r>
              <a:rPr kumimoji="1" lang="ja-JP" altLang="en-US" sz="1600" b="1"/>
              <a:t>れつ</a:t>
            </a:r>
          </a:p>
        </p:txBody>
      </p:sp>
      <p:sp>
        <p:nvSpPr>
          <p:cNvPr id="4" name="テキスト ボックス 3">
            <a:extLst>
              <a:ext uri="{FF2B5EF4-FFF2-40B4-BE49-F238E27FC236}">
                <a16:creationId xmlns:a16="http://schemas.microsoft.com/office/drawing/2014/main" id="{853A2C85-B8CA-8C75-99FA-DCD37DD534FF}"/>
              </a:ext>
            </a:extLst>
          </p:cNvPr>
          <p:cNvSpPr txBox="1"/>
          <p:nvPr/>
        </p:nvSpPr>
        <p:spPr>
          <a:xfrm>
            <a:off x="6134100" y="3592787"/>
            <a:ext cx="646331" cy="369332"/>
          </a:xfrm>
          <a:prstGeom prst="rect">
            <a:avLst/>
          </a:prstGeom>
          <a:noFill/>
        </p:spPr>
        <p:txBody>
          <a:bodyPr wrap="none" rtlCol="0">
            <a:spAutoFit/>
          </a:bodyPr>
          <a:lstStyle/>
          <a:p>
            <a:r>
              <a:rPr kumimoji="1" lang="ja-JP" altLang="en-US" b="1">
                <a:solidFill>
                  <a:schemeClr val="bg1"/>
                </a:solidFill>
              </a:rPr>
              <a:t>ぼう</a:t>
            </a:r>
          </a:p>
        </p:txBody>
      </p:sp>
      <p:sp>
        <p:nvSpPr>
          <p:cNvPr id="5" name="テキスト ボックス 4">
            <a:extLst>
              <a:ext uri="{FF2B5EF4-FFF2-40B4-BE49-F238E27FC236}">
                <a16:creationId xmlns:a16="http://schemas.microsoft.com/office/drawing/2014/main" id="{2712E9F0-485A-6E8D-D1A5-57632C29586D}"/>
              </a:ext>
            </a:extLst>
          </p:cNvPr>
          <p:cNvSpPr txBox="1"/>
          <p:nvPr/>
        </p:nvSpPr>
        <p:spPr>
          <a:xfrm>
            <a:off x="7008746" y="3590571"/>
            <a:ext cx="646331" cy="369332"/>
          </a:xfrm>
          <a:prstGeom prst="rect">
            <a:avLst/>
          </a:prstGeom>
          <a:noFill/>
        </p:spPr>
        <p:txBody>
          <a:bodyPr wrap="none" rtlCol="0">
            <a:spAutoFit/>
          </a:bodyPr>
          <a:lstStyle/>
          <a:p>
            <a:r>
              <a:rPr kumimoji="1" lang="ja-JP" altLang="en-US" b="1">
                <a:solidFill>
                  <a:schemeClr val="bg1"/>
                </a:solidFill>
              </a:rPr>
              <a:t>れつ</a:t>
            </a:r>
          </a:p>
        </p:txBody>
      </p:sp>
    </p:spTree>
    <p:extLst>
      <p:ext uri="{BB962C8B-B14F-4D97-AF65-F5344CB8AC3E}">
        <p14:creationId xmlns:p14="http://schemas.microsoft.com/office/powerpoint/2010/main" val="419842627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000"/>
                                        <p:tgtEl>
                                          <p:spTgt spid="7"/>
                                        </p:tgtEl>
                                      </p:cBhvr>
                                    </p:animEffect>
                                  </p:childTnLst>
                                </p:cTn>
                              </p:par>
                            </p:childTnLst>
                          </p:cTn>
                        </p:par>
                        <p:par>
                          <p:cTn id="8" fill="hold" nodeType="afterGroup">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heel(1)">
                                      <p:cBhvr>
                                        <p:cTn id="11" dur="1000"/>
                                        <p:tgtEl>
                                          <p:spTgt spid="17"/>
                                        </p:tgtEl>
                                      </p:cBhvr>
                                    </p:animEffect>
                                  </p:childTnLst>
                                </p:cTn>
                              </p:par>
                            </p:childTnLst>
                          </p:cTn>
                        </p:par>
                        <p:par>
                          <p:cTn id="12" fill="hold" nodeType="afterGroup">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left)">
                                      <p:cBhvr>
                                        <p:cTn id="1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角丸四角形吹き出し 21"/>
          <p:cNvSpPr/>
          <p:nvPr/>
        </p:nvSpPr>
        <p:spPr>
          <a:xfrm>
            <a:off x="3436265" y="1576212"/>
            <a:ext cx="5171863" cy="1035773"/>
          </a:xfrm>
          <a:prstGeom prst="wedgeRoundRectCallout">
            <a:avLst>
              <a:gd name="adj1" fmla="val -58028"/>
              <a:gd name="adj2" fmla="val 2110"/>
              <a:gd name="adj3" fmla="val 16667"/>
            </a:avLst>
          </a:prstGeom>
          <a:solidFill>
            <a:schemeClr val="bg1"/>
          </a:solidFill>
          <a:ln w="57150">
            <a:solidFill>
              <a:schemeClr val="tx1">
                <a:lumMod val="50000"/>
                <a:lumOff val="50000"/>
              </a:schemeClr>
            </a:solidFill>
          </a:ln>
        </p:spPr>
        <p:style>
          <a:lnRef idx="2">
            <a:schemeClr val="accent3"/>
          </a:lnRef>
          <a:fillRef idx="1">
            <a:schemeClr val="lt1"/>
          </a:fillRef>
          <a:effectRef idx="0">
            <a:schemeClr val="accent3"/>
          </a:effectRef>
          <a:fontRef idx="minor">
            <a:schemeClr val="dk1"/>
          </a:fontRef>
        </p:style>
        <p:txBody>
          <a:bodyPr tIns="180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9pPr>
          </a:lstStyle>
          <a:p>
            <a:pPr algn="ctr">
              <a:defRPr kumimoji="1" sz="1800" b="0" i="0" normalizeH="0" noProof="0">
                <a:uLnTx/>
                <a:uFillTx/>
                <a:latin typeface="Century Gothic" panose="020B0502020202020204"/>
                <a:ea typeface="Arial" pitchFamily="34" charset="0"/>
                <a:cs typeface="Arial" pitchFamily="34" charset="0"/>
              </a:defRPr>
            </a:pPr>
            <a:r>
              <a:rPr lang="ja-JP" altLang="en-US" sz="3600" b="1">
                <a:solidFill>
                  <a:prstClr val="black">
                    <a:lumMod val="75000"/>
                    <a:lumOff val="25000"/>
                  </a:prstClr>
                </a:solidFill>
                <a:latin typeface="メイリオ" panose="020B0604030504040204" pitchFamily="50" charset="-128"/>
                <a:ea typeface="メイリオ" panose="020B0604030504040204" pitchFamily="50" charset="-128"/>
              </a:rPr>
              <a:t>異常な細胞ができる</a:t>
            </a:r>
          </a:p>
        </p:txBody>
      </p:sp>
      <p:grpSp>
        <p:nvGrpSpPr>
          <p:cNvPr id="8" name="グループ化 7"/>
          <p:cNvGrpSpPr/>
          <p:nvPr/>
        </p:nvGrpSpPr>
        <p:grpSpPr>
          <a:xfrm>
            <a:off x="660984" y="2197672"/>
            <a:ext cx="2548179" cy="2253393"/>
            <a:chOff x="729313" y="2197671"/>
            <a:chExt cx="2548179" cy="2253393"/>
          </a:xfrm>
        </p:grpSpPr>
        <p:grpSp>
          <p:nvGrpSpPr>
            <p:cNvPr id="6" name="グループ化 5"/>
            <p:cNvGrpSpPr/>
            <p:nvPr/>
          </p:nvGrpSpPr>
          <p:grpSpPr>
            <a:xfrm>
              <a:off x="1366197" y="2197671"/>
              <a:ext cx="1268891" cy="1060930"/>
              <a:chOff x="1366197" y="2197671"/>
              <a:chExt cx="1268891" cy="1060930"/>
            </a:xfrm>
          </p:grpSpPr>
          <p:pic>
            <p:nvPicPr>
              <p:cNvPr id="20" name="図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6197" y="2636384"/>
                <a:ext cx="1268891" cy="622217"/>
              </a:xfrm>
              <a:prstGeom prst="rect">
                <a:avLst/>
              </a:prstGeom>
            </p:spPr>
          </p:pic>
          <p:sp>
            <p:nvSpPr>
              <p:cNvPr id="34" name="下矢印 33"/>
              <p:cNvSpPr/>
              <p:nvPr/>
            </p:nvSpPr>
            <p:spPr>
              <a:xfrm>
                <a:off x="1795112" y="2197671"/>
                <a:ext cx="411062" cy="415917"/>
              </a:xfrm>
              <a:prstGeom prst="downArrow">
                <a:avLst/>
              </a:prstGeom>
              <a:solidFill>
                <a:srgbClr val="FF9900"/>
              </a:solidFill>
              <a:effectLst/>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bIns="0" anchor="ctr"/>
              <a:lstStyle>
                <a:defPPr>
                  <a:defRPr lang="ja-JP"/>
                </a:defPPr>
              </a:lstStyle>
              <a:p>
                <a:pPr algn="ctr" fontAlgn="base">
                  <a:lnSpc>
                    <a:spcPts val="3600"/>
                  </a:lnSpc>
                  <a:spcBef>
                    <a:spcPct val="0"/>
                  </a:spcBef>
                  <a:spcAft>
                    <a:spcPct val="0"/>
                  </a:spcAft>
                  <a:defRPr kumimoji="1" sz="1800" b="0" i="0" normalizeH="0" noProof="0">
                    <a:uLnTx/>
                    <a:uFillTx/>
                    <a:latin typeface="Century Gothic" panose="020B0502020202020204"/>
                    <a:ea typeface="Arial" pitchFamily="34" charset="0"/>
                    <a:cs typeface="Arial" pitchFamily="34" charset="0"/>
                  </a:defRPr>
                </a:pPr>
                <a:endParaRPr lang="ja-JP" altLang="en-US" sz="4000">
                  <a:solidFill>
                    <a:prstClr val="white"/>
                  </a:solidFill>
                  <a:latin typeface="HGP創英角ｺﾞｼｯｸUB" pitchFamily="50" charset="-128"/>
                  <a:ea typeface="HGP創英角ｺﾞｼｯｸUB" pitchFamily="50" charset="-128"/>
                  <a:cs typeface="Arial" pitchFamily="34" charset="0"/>
                </a:endParaRPr>
              </a:p>
            </p:txBody>
          </p:sp>
        </p:grpSp>
        <p:grpSp>
          <p:nvGrpSpPr>
            <p:cNvPr id="7" name="グループ化 6"/>
            <p:cNvGrpSpPr/>
            <p:nvPr/>
          </p:nvGrpSpPr>
          <p:grpSpPr>
            <a:xfrm>
              <a:off x="729313" y="3340309"/>
              <a:ext cx="2548179" cy="1110755"/>
              <a:chOff x="729313" y="3340309"/>
              <a:chExt cx="2548179" cy="1110755"/>
            </a:xfrm>
          </p:grpSpPr>
          <p:pic>
            <p:nvPicPr>
              <p:cNvPr id="29" name="図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9313" y="3830284"/>
                <a:ext cx="2548179" cy="620780"/>
              </a:xfrm>
              <a:prstGeom prst="rect">
                <a:avLst/>
              </a:prstGeom>
            </p:spPr>
          </p:pic>
          <p:sp>
            <p:nvSpPr>
              <p:cNvPr id="36" name="下矢印 35"/>
              <p:cNvSpPr/>
              <p:nvPr/>
            </p:nvSpPr>
            <p:spPr>
              <a:xfrm>
                <a:off x="1795112" y="3340309"/>
                <a:ext cx="411062" cy="432805"/>
              </a:xfrm>
              <a:prstGeom prst="downArrow">
                <a:avLst/>
              </a:prstGeom>
              <a:solidFill>
                <a:srgbClr val="FF9900"/>
              </a:solidFill>
              <a:effectLst/>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bIns="0" anchor="ctr"/>
              <a:lstStyle>
                <a:defPPr>
                  <a:defRPr lang="ja-JP"/>
                </a:defPPr>
              </a:lstStyle>
              <a:p>
                <a:pPr algn="ctr" fontAlgn="base">
                  <a:lnSpc>
                    <a:spcPts val="3600"/>
                  </a:lnSpc>
                  <a:spcBef>
                    <a:spcPct val="0"/>
                  </a:spcBef>
                  <a:spcAft>
                    <a:spcPct val="0"/>
                  </a:spcAft>
                  <a:defRPr kumimoji="1" sz="1800" b="0" i="0" normalizeH="0" noProof="0">
                    <a:uLnTx/>
                    <a:uFillTx/>
                    <a:latin typeface="Century Gothic" panose="020B0502020202020204"/>
                    <a:ea typeface="Arial" pitchFamily="34" charset="0"/>
                    <a:cs typeface="Arial" pitchFamily="34" charset="0"/>
                  </a:defRPr>
                </a:pPr>
                <a:endParaRPr lang="ja-JP" altLang="en-US" sz="4000">
                  <a:solidFill>
                    <a:prstClr val="white"/>
                  </a:solidFill>
                  <a:latin typeface="HGP創英角ｺﾞｼｯｸUB" pitchFamily="50" charset="-128"/>
                  <a:ea typeface="HGP創英角ｺﾞｼｯｸUB" pitchFamily="50" charset="-128"/>
                  <a:cs typeface="Arial" pitchFamily="34" charset="0"/>
                </a:endParaRPr>
              </a:p>
            </p:txBody>
          </p:sp>
        </p:grpSp>
      </p:grpSp>
      <p:sp>
        <p:nvSpPr>
          <p:cNvPr id="31" name="テキスト ボックス 30"/>
          <p:cNvSpPr txBox="1"/>
          <p:nvPr/>
        </p:nvSpPr>
        <p:spPr>
          <a:xfrm>
            <a:off x="1849488" y="292516"/>
            <a:ext cx="8493024" cy="707886"/>
          </a:xfrm>
          <a:prstGeom prst="rect">
            <a:avLst/>
          </a:prstGeom>
          <a:noFill/>
          <a:effectLst/>
        </p:spPr>
        <p:txBody>
          <a:bodyPr wrap="square" rtlCol="0">
            <a:spAutoFit/>
          </a:bodyPr>
          <a:lstStyle>
            <a:defPPr>
              <a:defRPr lang="ja-JP"/>
            </a:defPPr>
            <a:lvl1pPr marL="0" algn="ctr" defTabSz="914400" rtl="0" eaLnBrk="1" latinLnBrk="0" hangingPunct="1">
              <a:defRPr kumimoji="1" sz="3900" b="1" kern="1200">
                <a:solidFill>
                  <a:schemeClr val="bg1"/>
                </a:solidFill>
                <a:effectLst>
                  <a:outerShdw blurRad="38100" dist="38100" dir="2700000" algn="tl">
                    <a:srgbClr val="000000">
                      <a:alpha val="43137"/>
                    </a:srgbClr>
                  </a:outerShdw>
                </a:effectLst>
                <a:latin typeface="+mn-lt"/>
                <a:ea typeface="+mn-ea"/>
                <a:cs typeface="+mn-cs"/>
              </a:defRPr>
            </a:lvl1pPr>
          </a:lstStyle>
          <a:p>
            <a:pPr>
              <a:defRPr kumimoji="1" sz="3900" b="1" i="0" normalizeH="0" noProof="0">
                <a:solidFill>
                  <a:srgbClr val="FFFFFF"/>
                </a:solidFill>
                <a:uLnTx/>
                <a:uFillTx/>
                <a:latin typeface="+mn-lt"/>
                <a:ea typeface="+mn-ea"/>
                <a:cs typeface="+mn-cs"/>
              </a:defRPr>
            </a:pPr>
            <a:r>
              <a:rPr lang="ja-JP" altLang="en-US">
                <a:solidFill>
                  <a:srgbClr val="FFFFFF"/>
                </a:solidFill>
                <a:latin typeface="Century Gothic" panose="020B0502020202020204"/>
                <a:ea typeface="メイリオ" panose="020B0604030504040204" pitchFamily="50" charset="-128"/>
                <a:cs typeface="Arial" pitchFamily="34" charset="0"/>
              </a:rPr>
              <a:t>異常な細胞をなおせないと</a:t>
            </a:r>
          </a:p>
        </p:txBody>
      </p:sp>
      <p:pic>
        <p:nvPicPr>
          <p:cNvPr id="19" name="図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9443" y="1226232"/>
            <a:ext cx="2356878" cy="766654"/>
          </a:xfrm>
          <a:prstGeom prst="rect">
            <a:avLst/>
          </a:prstGeom>
        </p:spPr>
      </p:pic>
      <p:sp>
        <p:nvSpPr>
          <p:cNvPr id="24" name="角丸四角形 23"/>
          <p:cNvSpPr/>
          <p:nvPr/>
        </p:nvSpPr>
        <p:spPr>
          <a:xfrm>
            <a:off x="1484101" y="1148404"/>
            <a:ext cx="907138" cy="921715"/>
          </a:xfrm>
          <a:prstGeom prst="roundRect">
            <a:avLst>
              <a:gd name="adj" fmla="val 13261"/>
            </a:avLst>
          </a:prstGeom>
          <a:noFill/>
          <a:ln w="76200" cap="sq">
            <a:solidFill>
              <a:srgbClr val="FF0000"/>
            </a:solidFill>
            <a:prstDash val="sysDash"/>
            <a:bevel/>
          </a:ln>
        </p:spPr>
        <p:style>
          <a:lnRef idx="2">
            <a:schemeClr val="accent3"/>
          </a:lnRef>
          <a:fillRef idx="1">
            <a:schemeClr val="lt1"/>
          </a:fillRef>
          <a:effectRef idx="0">
            <a:schemeClr val="accent3"/>
          </a:effectRef>
          <a:fontRef idx="minor">
            <a:schemeClr val="dk1"/>
          </a:fontRef>
        </p:style>
        <p:txBody>
          <a:bodyPr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9pPr>
          </a:lstStyle>
          <a:p>
            <a:pPr algn="ctr">
              <a:defRPr kumimoji="1" sz="1800" b="0" i="0" normalizeH="0" noProof="0">
                <a:uLnTx/>
                <a:uFillTx/>
                <a:latin typeface="Century Gothic" panose="020B0502020202020204"/>
                <a:ea typeface="Arial" pitchFamily="34" charset="0"/>
                <a:cs typeface="Arial" pitchFamily="34" charset="0"/>
              </a:defRPr>
            </a:pPr>
            <a:endParaRPr lang="ja-JP" altLang="en-US">
              <a:solidFill>
                <a:prstClr val="black"/>
              </a:solidFill>
            </a:endParaRPr>
          </a:p>
        </p:txBody>
      </p:sp>
      <p:sp>
        <p:nvSpPr>
          <p:cNvPr id="28" name="下矢印 27"/>
          <p:cNvSpPr/>
          <p:nvPr/>
        </p:nvSpPr>
        <p:spPr>
          <a:xfrm>
            <a:off x="1742351" y="4506070"/>
            <a:ext cx="411062" cy="523695"/>
          </a:xfrm>
          <a:prstGeom prst="downArrow">
            <a:avLst/>
          </a:prstGeom>
          <a:solidFill>
            <a:srgbClr val="FF9900"/>
          </a:solidFill>
          <a:effectLst/>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bIns="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9pPr>
          </a:lstStyle>
          <a:p>
            <a:pPr algn="ctr" fontAlgn="base">
              <a:lnSpc>
                <a:spcPts val="3600"/>
              </a:lnSpc>
              <a:defRPr kumimoji="1" sz="1800" b="0" i="0" normalizeH="0" noProof="0">
                <a:uLnTx/>
                <a:uFillTx/>
                <a:latin typeface="Century Gothic" panose="020B0502020202020204"/>
                <a:ea typeface="Arial" pitchFamily="34" charset="0"/>
                <a:cs typeface="Arial" pitchFamily="34" charset="0"/>
              </a:defRPr>
            </a:pPr>
            <a:endParaRPr lang="ja-JP" altLang="en-US" sz="4000">
              <a:solidFill>
                <a:prstClr val="white"/>
              </a:solidFill>
              <a:latin typeface="HGP創英角ｺﾞｼｯｸUB" pitchFamily="50" charset="-128"/>
              <a:ea typeface="HGP創英角ｺﾞｼｯｸUB" pitchFamily="50" charset="-128"/>
            </a:endParaRPr>
          </a:p>
        </p:txBody>
      </p:sp>
      <p:sp>
        <p:nvSpPr>
          <p:cNvPr id="30" name="角丸四角形吹き出し 29"/>
          <p:cNvSpPr/>
          <p:nvPr/>
        </p:nvSpPr>
        <p:spPr>
          <a:xfrm>
            <a:off x="515990" y="5043176"/>
            <a:ext cx="8091240" cy="1426316"/>
          </a:xfrm>
          <a:prstGeom prst="wedgeRoundRectCallout">
            <a:avLst>
              <a:gd name="adj1" fmla="val -48240"/>
              <a:gd name="adj2" fmla="val 21175"/>
              <a:gd name="adj3" fmla="val 16667"/>
            </a:avLst>
          </a:prstGeom>
          <a:noFill/>
          <a:ln w="57150">
            <a:solidFill>
              <a:schemeClr val="tx1">
                <a:lumMod val="50000"/>
                <a:lumOff val="50000"/>
              </a:schemeClr>
            </a:solidFill>
          </a:ln>
        </p:spPr>
        <p:style>
          <a:lnRef idx="2">
            <a:schemeClr val="accent3"/>
          </a:lnRef>
          <a:fillRef idx="1">
            <a:schemeClr val="lt1"/>
          </a:fillRef>
          <a:effectRef idx="0">
            <a:schemeClr val="accent3"/>
          </a:effectRef>
          <a:fontRef idx="minor">
            <a:schemeClr val="dk1"/>
          </a:fontRef>
        </p:style>
        <p:txBody>
          <a:bodyPr tIns="180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9pPr>
          </a:lstStyle>
          <a:p>
            <a:pPr algn="ctr">
              <a:defRPr kumimoji="1" sz="1800" b="0" i="0" normalizeH="0" noProof="0">
                <a:uLnTx/>
                <a:uFillTx/>
                <a:latin typeface="Century Gothic" panose="020B0502020202020204"/>
                <a:ea typeface="Arial" pitchFamily="34" charset="0"/>
                <a:cs typeface="Arial" pitchFamily="34" charset="0"/>
              </a:defRPr>
            </a:pPr>
            <a:r>
              <a:rPr lang="ja-JP" altLang="en-US" sz="3600" b="1">
                <a:solidFill>
                  <a:prstClr val="black">
                    <a:lumMod val="75000"/>
                    <a:lumOff val="25000"/>
                  </a:prstClr>
                </a:solidFill>
                <a:latin typeface="メイリオ" panose="020B0604030504040204" pitchFamily="50" charset="-128"/>
                <a:ea typeface="メイリオ" panose="020B0604030504040204" pitchFamily="50" charset="-128"/>
              </a:rPr>
              <a:t>周りに広がりやすくなり</a:t>
            </a:r>
            <a:endParaRPr lang="en-US" altLang="ja-JP" sz="3600" b="1" dirty="0">
              <a:solidFill>
                <a:prstClr val="black">
                  <a:lumMod val="75000"/>
                  <a:lumOff val="25000"/>
                </a:prstClr>
              </a:solidFill>
              <a:latin typeface="メイリオ" panose="020B0604030504040204" pitchFamily="50" charset="-128"/>
              <a:ea typeface="メイリオ" panose="020B0604030504040204" pitchFamily="50" charset="-128"/>
            </a:endParaRPr>
          </a:p>
          <a:p>
            <a:pPr algn="ctr">
              <a:defRPr kumimoji="1" sz="1800" b="0" i="0" normalizeH="0" noProof="0">
                <a:uLnTx/>
                <a:uFillTx/>
                <a:latin typeface="Century Gothic" panose="020B0502020202020204"/>
                <a:ea typeface="Arial" pitchFamily="34" charset="0"/>
                <a:cs typeface="Arial" pitchFamily="34" charset="0"/>
              </a:defRPr>
            </a:pPr>
            <a:r>
              <a:rPr lang="ja-JP" altLang="en-US" sz="3600" b="1">
                <a:solidFill>
                  <a:prstClr val="black">
                    <a:lumMod val="75000"/>
                    <a:lumOff val="25000"/>
                  </a:prstClr>
                </a:solidFill>
                <a:latin typeface="メイリオ" panose="020B0604030504040204" pitchFamily="50" charset="-128"/>
                <a:ea typeface="メイリオ" panose="020B0604030504040204" pitchFamily="50" charset="-128"/>
              </a:rPr>
              <a:t>血管などに入りこんで全身に広がる</a:t>
            </a:r>
          </a:p>
        </p:txBody>
      </p:sp>
      <p:grpSp>
        <p:nvGrpSpPr>
          <p:cNvPr id="4" name="グループ化 3"/>
          <p:cNvGrpSpPr/>
          <p:nvPr/>
        </p:nvGrpSpPr>
        <p:grpSpPr>
          <a:xfrm>
            <a:off x="3436265" y="2845624"/>
            <a:ext cx="5171862" cy="2142548"/>
            <a:chOff x="3504595" y="2869385"/>
            <a:chExt cx="5171862" cy="1982513"/>
          </a:xfrm>
        </p:grpSpPr>
        <p:sp>
          <p:nvSpPr>
            <p:cNvPr id="25" name="角丸四角形吹き出し 24"/>
            <p:cNvSpPr/>
            <p:nvPr/>
          </p:nvSpPr>
          <p:spPr>
            <a:xfrm>
              <a:off x="3504595" y="2869385"/>
              <a:ext cx="5171862" cy="1491507"/>
            </a:xfrm>
            <a:prstGeom prst="wedgeRoundRectCallout">
              <a:avLst>
                <a:gd name="adj1" fmla="val -59524"/>
                <a:gd name="adj2" fmla="val -16318"/>
                <a:gd name="adj3" fmla="val 16667"/>
              </a:avLst>
            </a:prstGeom>
            <a:solidFill>
              <a:schemeClr val="bg1"/>
            </a:solidFill>
            <a:ln w="57150">
              <a:solidFill>
                <a:schemeClr val="tx1">
                  <a:lumMod val="50000"/>
                  <a:lumOff val="50000"/>
                </a:schemeClr>
              </a:solidFill>
            </a:ln>
          </p:spPr>
          <p:style>
            <a:lnRef idx="2">
              <a:schemeClr val="accent3"/>
            </a:lnRef>
            <a:fillRef idx="1">
              <a:schemeClr val="lt1"/>
            </a:fillRef>
            <a:effectRef idx="0">
              <a:schemeClr val="accent3"/>
            </a:effectRef>
            <a:fontRef idx="minor">
              <a:schemeClr val="dk1"/>
            </a:fontRef>
          </p:style>
          <p:txBody>
            <a:bodyPr tIns="180000" bIns="144000" rtlCol="0" anchor="ctr"/>
            <a:lstStyle>
              <a:defPPr>
                <a:defRPr lang="ja-JP"/>
              </a:defPPr>
            </a:lstStyle>
            <a:p>
              <a:pPr algn="ctr">
                <a:defRPr kumimoji="1" sz="1800" b="0" i="0" normalizeH="0" noProof="0">
                  <a:uLnTx/>
                  <a:uFillTx/>
                  <a:latin typeface="Century Gothic" panose="020B0502020202020204"/>
                  <a:ea typeface="Arial" pitchFamily="34" charset="0"/>
                  <a:cs typeface="Arial" pitchFamily="34" charset="0"/>
                </a:defRPr>
              </a:pPr>
              <a:r>
                <a:rPr lang="ja-JP" altLang="en-US" sz="3600" b="1">
                  <a:solidFill>
                    <a:prstClr val="black">
                      <a:lumMod val="75000"/>
                      <a:lumOff val="25000"/>
                    </a:prstClr>
                  </a:solidFill>
                  <a:latin typeface="メイリオ" panose="020B0604030504040204" pitchFamily="50" charset="-128"/>
                  <a:ea typeface="メイリオ" panose="020B0604030504040204" pitchFamily="50" charset="-128"/>
                  <a:cs typeface="Arial" pitchFamily="34" charset="0"/>
                </a:rPr>
                <a:t>異常な細胞が増えて</a:t>
              </a:r>
              <a:br>
                <a:rPr lang="en-US" altLang="ja-JP" sz="3600" b="1" dirty="0">
                  <a:solidFill>
                    <a:prstClr val="black">
                      <a:lumMod val="75000"/>
                      <a:lumOff val="25000"/>
                    </a:prstClr>
                  </a:solidFill>
                  <a:latin typeface="メイリオ" panose="020B0604030504040204" pitchFamily="50" charset="-128"/>
                  <a:ea typeface="メイリオ" panose="020B0604030504040204" pitchFamily="50" charset="-128"/>
                  <a:cs typeface="Arial" pitchFamily="34" charset="0"/>
                </a:rPr>
              </a:br>
              <a:r>
                <a:rPr lang="ja-JP" altLang="en-US" sz="3600" b="1">
                  <a:solidFill>
                    <a:prstClr val="black">
                      <a:lumMod val="75000"/>
                      <a:lumOff val="25000"/>
                    </a:prstClr>
                  </a:solidFill>
                  <a:latin typeface="メイリオ" panose="020B0604030504040204" pitchFamily="50" charset="-128"/>
                  <a:ea typeface="メイリオ" panose="020B0604030504040204" pitchFamily="50" charset="-128"/>
                  <a:cs typeface="Arial" pitchFamily="34" charset="0"/>
                </a:rPr>
                <a:t>かたまりになる</a:t>
              </a:r>
            </a:p>
          </p:txBody>
        </p:sp>
        <p:sp>
          <p:nvSpPr>
            <p:cNvPr id="3" name="角丸四角形 2"/>
            <p:cNvSpPr/>
            <p:nvPr/>
          </p:nvSpPr>
          <p:spPr>
            <a:xfrm>
              <a:off x="3898392" y="4134039"/>
              <a:ext cx="4480973" cy="574023"/>
            </a:xfrm>
            <a:prstGeom prst="roundRect">
              <a:avLst/>
            </a:prstGeom>
            <a:solidFill>
              <a:srgbClr val="9E25AB"/>
            </a:solidFill>
            <a:ln>
              <a:no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defPPr>
                <a:defRPr lang="ja-JP"/>
              </a:defPPr>
            </a:lstStyle>
            <a:p>
              <a:pPr algn="ctr">
                <a:defRPr kumimoji="1" sz="1800" b="0" i="0" normalizeH="0" noProof="0">
                  <a:uLnTx/>
                  <a:uFillTx/>
                  <a:latin typeface="Century Gothic" panose="020B0502020202020204"/>
                  <a:ea typeface="Arial" pitchFamily="34" charset="0"/>
                  <a:cs typeface="Arial" pitchFamily="34" charset="0"/>
                </a:defRPr>
              </a:pPr>
              <a:endParaRPr lang="ja-JP" altLang="en-US">
                <a:solidFill>
                  <a:prstClr val="white"/>
                </a:solidFill>
                <a:latin typeface="Century Gothic" panose="020B0502020202020204"/>
                <a:cs typeface="Arial" pitchFamily="34" charset="0"/>
              </a:endParaRPr>
            </a:p>
          </p:txBody>
        </p:sp>
        <p:sp>
          <p:nvSpPr>
            <p:cNvPr id="23" name="テキスト ボックス 22"/>
            <p:cNvSpPr txBox="1"/>
            <p:nvPr/>
          </p:nvSpPr>
          <p:spPr>
            <a:xfrm>
              <a:off x="3985271" y="4176256"/>
              <a:ext cx="4637540" cy="675642"/>
            </a:xfrm>
            <a:prstGeom prst="rect">
              <a:avLst/>
            </a:prstGeom>
            <a:noFill/>
          </p:spPr>
          <p:txBody>
            <a:bodyPr wrap="square" bIns="144000" rtlCol="0">
              <a:spAutoFit/>
            </a:bodyPr>
            <a:lstStyle>
              <a:defPPr>
                <a:defRPr lang="ja-JP"/>
              </a:defPPr>
            </a:lstStyle>
            <a:p>
              <a:pPr>
                <a:defRPr kumimoji="1" sz="1800" b="0" i="0" normalizeH="0" noProof="0">
                  <a:uLnTx/>
                  <a:uFillTx/>
                  <a:latin typeface="+mn-lt"/>
                  <a:ea typeface="+mn-ea"/>
                  <a:cs typeface="+mn-cs"/>
                </a:defRPr>
              </a:pPr>
              <a:r>
                <a:rPr lang="ja-JP" altLang="en-US" sz="2800" b="1" spc="50">
                  <a:solidFill>
                    <a:prstClr val="white"/>
                  </a:solidFill>
                  <a:latin typeface="Century Gothic" panose="020B0502020202020204"/>
                  <a:ea typeface="メイリオ" panose="020B0604030504040204" pitchFamily="50" charset="-128"/>
                  <a:cs typeface="Arial" pitchFamily="34" charset="0"/>
                </a:rPr>
                <a:t>悪性のものを</a:t>
              </a:r>
              <a:r>
                <a:rPr lang="ja-JP" altLang="en-US" sz="3500" b="1" spc="50">
                  <a:solidFill>
                    <a:prstClr val="white"/>
                  </a:solidFill>
                  <a:latin typeface="Century Gothic" panose="020B0502020202020204"/>
                  <a:ea typeface="メイリオ" panose="020B0604030504040204" pitchFamily="50" charset="-128"/>
                  <a:cs typeface="Arial" pitchFamily="34" charset="0"/>
                </a:rPr>
                <a:t>がん</a:t>
              </a:r>
              <a:r>
                <a:rPr lang="ja-JP" altLang="en-US" sz="2800" b="1" spc="50">
                  <a:solidFill>
                    <a:prstClr val="white"/>
                  </a:solidFill>
                  <a:latin typeface="Century Gothic" panose="020B0502020202020204"/>
                  <a:ea typeface="メイリオ" panose="020B0604030504040204" pitchFamily="50" charset="-128"/>
                  <a:cs typeface="Arial" pitchFamily="34" charset="0"/>
                </a:rPr>
                <a:t>という</a:t>
              </a:r>
              <a:endParaRPr lang="en-US" altLang="ja-JP" sz="2800" b="1" spc="50">
                <a:solidFill>
                  <a:prstClr val="white"/>
                </a:solidFill>
                <a:latin typeface="Century Gothic" panose="020B0502020202020204"/>
                <a:ea typeface="メイリオ" panose="020B0604030504040204" pitchFamily="50" charset="-128"/>
                <a:cs typeface="Arial" pitchFamily="34" charset="0"/>
              </a:endParaRPr>
            </a:p>
          </p:txBody>
        </p:sp>
      </p:grpSp>
      <p:sp>
        <p:nvSpPr>
          <p:cNvPr id="21" name="テキスト ボックス 20"/>
          <p:cNvSpPr txBox="1"/>
          <p:nvPr/>
        </p:nvSpPr>
        <p:spPr>
          <a:xfrm>
            <a:off x="1180489" y="6469492"/>
            <a:ext cx="7316241" cy="253916"/>
          </a:xfrm>
          <a:prstGeom prst="rect">
            <a:avLst/>
          </a:prstGeom>
          <a:noFill/>
        </p:spPr>
        <p:txBody>
          <a:bodyPr wrap="square" rtlCol="0">
            <a:spAutoFit/>
          </a:bodyPr>
          <a:lstStyle>
            <a:defPPr>
              <a:defRPr lang="ja-JP"/>
            </a:defPPr>
          </a:lstStyle>
          <a:p>
            <a:pPr algn="r">
              <a:defRPr kumimoji="1" sz="1800" b="0" i="0" normalizeH="0" noProof="0">
                <a:uLnTx/>
                <a:uFillTx/>
                <a:latin typeface="+mn-lt"/>
                <a:ea typeface="+mn-ea"/>
                <a:cs typeface="+mn-cs"/>
              </a:defRPr>
            </a:pPr>
            <a:r>
              <a:rPr lang="ja-JP" altLang="en-US" sz="1050" dirty="0">
                <a:solidFill>
                  <a:prstClr val="black">
                    <a:lumMod val="65000"/>
                    <a:lumOff val="35000"/>
                  </a:prstClr>
                </a:solidFill>
                <a:latin typeface="Century Gothic" panose="020B0502020202020204"/>
                <a:ea typeface="メイリオ" panose="020B0604030504040204" pitchFamily="50" charset="-128"/>
                <a:cs typeface="Arial" pitchFamily="34" charset="0"/>
              </a:rPr>
              <a:t>出典：国立がん研究センターがん情報サービス「知っておきたいがんの基礎知識」（一部改変）</a:t>
            </a:r>
          </a:p>
        </p:txBody>
      </p:sp>
      <p:pic>
        <p:nvPicPr>
          <p:cNvPr id="2" name="Picture 6">
            <a:extLst>
              <a:ext uri="{FF2B5EF4-FFF2-40B4-BE49-F238E27FC236}">
                <a16:creationId xmlns:a16="http://schemas.microsoft.com/office/drawing/2014/main" id="{02877313-A43D-F7F9-FC17-CE64DDF82F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78631" y="861428"/>
            <a:ext cx="2620857" cy="2836908"/>
          </a:xfrm>
          <a:prstGeom prst="rect">
            <a:avLst/>
          </a:prstGeom>
          <a:noFill/>
          <a:extLst>
            <a:ext uri="{909E8E84-426E-40DD-AFC4-6F175D3DCCD1}">
              <a14:hiddenFill xmlns:a14="http://schemas.microsoft.com/office/drawing/2010/main">
                <a:solidFill>
                  <a:srgbClr val="FFFFFF"/>
                </a:solidFill>
              </a14:hiddenFill>
            </a:ext>
          </a:extLst>
        </p:spPr>
      </p:pic>
      <p:sp>
        <p:nvSpPr>
          <p:cNvPr id="5" name="角丸四角形吹き出し 4">
            <a:extLst>
              <a:ext uri="{FF2B5EF4-FFF2-40B4-BE49-F238E27FC236}">
                <a16:creationId xmlns:a16="http://schemas.microsoft.com/office/drawing/2014/main" id="{4BF870D8-D392-94E5-26D4-7A9E18EE0FB1}"/>
              </a:ext>
            </a:extLst>
          </p:cNvPr>
          <p:cNvSpPr/>
          <p:nvPr/>
        </p:nvSpPr>
        <p:spPr>
          <a:xfrm>
            <a:off x="8267063" y="3127417"/>
            <a:ext cx="3589721" cy="1051394"/>
          </a:xfrm>
          <a:prstGeom prst="wedgeRoundRectCallout">
            <a:avLst>
              <a:gd name="adj1" fmla="val 3007"/>
              <a:gd name="adj2" fmla="val -77605"/>
              <a:gd name="adj3" fmla="val 16667"/>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kumimoji="1" lang="en-US" altLang="ja-JP" sz="2000" b="1" dirty="0"/>
              <a:t>1</a:t>
            </a:r>
            <a:r>
              <a:rPr kumimoji="1" lang="ja-JP" altLang="en-US" sz="2000" b="1"/>
              <a:t>つや</a:t>
            </a:r>
            <a:r>
              <a:rPr kumimoji="1" lang="en-US" altLang="ja-JP" sz="2000" b="1" dirty="0"/>
              <a:t>2</a:t>
            </a:r>
            <a:r>
              <a:rPr kumimoji="1" lang="ja-JP" altLang="en-US" sz="2000" b="1"/>
              <a:t>つくらいなら</a:t>
            </a:r>
            <a:endParaRPr kumimoji="1" lang="en-US" altLang="ja-JP" sz="2000" b="1" dirty="0"/>
          </a:p>
          <a:p>
            <a:pPr algn="ctr"/>
            <a:r>
              <a:rPr kumimoji="1" lang="ja-JP" altLang="en-US" sz="2000" b="1"/>
              <a:t>なおすよ！</a:t>
            </a:r>
            <a:endParaRPr kumimoji="1" lang="en-US" altLang="ja-JP" sz="2000" b="1" dirty="0"/>
          </a:p>
        </p:txBody>
      </p:sp>
      <p:sp>
        <p:nvSpPr>
          <p:cNvPr id="33" name="乗算記号 32">
            <a:extLst>
              <a:ext uri="{FF2B5EF4-FFF2-40B4-BE49-F238E27FC236}">
                <a16:creationId xmlns:a16="http://schemas.microsoft.com/office/drawing/2014/main" id="{A98C6DCF-6C59-D3A8-78AD-D124B2834A9E}"/>
              </a:ext>
            </a:extLst>
          </p:cNvPr>
          <p:cNvSpPr/>
          <p:nvPr/>
        </p:nvSpPr>
        <p:spPr>
          <a:xfrm>
            <a:off x="7957120" y="600891"/>
            <a:ext cx="3825578" cy="3905179"/>
          </a:xfrm>
          <a:prstGeom prst="mathMultiply">
            <a:avLst>
              <a:gd name="adj1" fmla="val 9295"/>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0DB6212D-E583-005F-336D-99BF31CF56B1}"/>
              </a:ext>
            </a:extLst>
          </p:cNvPr>
          <p:cNvSpPr txBox="1"/>
          <p:nvPr/>
        </p:nvSpPr>
        <p:spPr>
          <a:xfrm>
            <a:off x="11664176" y="959005"/>
            <a:ext cx="184731" cy="369332"/>
          </a:xfrm>
          <a:prstGeom prst="rect">
            <a:avLst/>
          </a:prstGeom>
          <a:noFill/>
        </p:spPr>
        <p:txBody>
          <a:bodyPr wrap="none" rtlCol="0">
            <a:spAutoFit/>
          </a:bodyPr>
          <a:lstStyle/>
          <a:p>
            <a:endParaRPr kumimoji="1" lang="ja-JP" altLang="en-US"/>
          </a:p>
        </p:txBody>
      </p:sp>
      <p:sp>
        <p:nvSpPr>
          <p:cNvPr id="9" name="テキスト ボックス 8">
            <a:extLst>
              <a:ext uri="{FF2B5EF4-FFF2-40B4-BE49-F238E27FC236}">
                <a16:creationId xmlns:a16="http://schemas.microsoft.com/office/drawing/2014/main" id="{25495963-446C-9A3B-537B-B748DC2DB166}"/>
              </a:ext>
            </a:extLst>
          </p:cNvPr>
          <p:cNvSpPr txBox="1"/>
          <p:nvPr/>
        </p:nvSpPr>
        <p:spPr>
          <a:xfrm>
            <a:off x="11076322" y="1834592"/>
            <a:ext cx="800219" cy="461665"/>
          </a:xfrm>
          <a:prstGeom prst="rect">
            <a:avLst/>
          </a:prstGeom>
          <a:ln w="57150"/>
        </p:spPr>
        <p:style>
          <a:lnRef idx="2">
            <a:schemeClr val="accent2"/>
          </a:lnRef>
          <a:fillRef idx="1">
            <a:schemeClr val="lt1"/>
          </a:fillRef>
          <a:effectRef idx="0">
            <a:schemeClr val="accent2"/>
          </a:effectRef>
          <a:fontRef idx="minor">
            <a:schemeClr val="dk1"/>
          </a:fontRef>
        </p:style>
        <p:txBody>
          <a:bodyPr wrap="none" rtlCol="0">
            <a:spAutoFit/>
          </a:bodyPr>
          <a:lstStyle/>
          <a:p>
            <a:r>
              <a:rPr kumimoji="1" lang="ja-JP" altLang="en-US" sz="2400" b="1"/>
              <a:t>免疫</a:t>
            </a:r>
          </a:p>
        </p:txBody>
      </p:sp>
      <p:sp>
        <p:nvSpPr>
          <p:cNvPr id="10" name="テキスト ボックス 9">
            <a:extLst>
              <a:ext uri="{FF2B5EF4-FFF2-40B4-BE49-F238E27FC236}">
                <a16:creationId xmlns:a16="http://schemas.microsoft.com/office/drawing/2014/main" id="{483789FE-B540-7B0E-FB40-81327F920692}"/>
              </a:ext>
            </a:extLst>
          </p:cNvPr>
          <p:cNvSpPr txBox="1"/>
          <p:nvPr/>
        </p:nvSpPr>
        <p:spPr>
          <a:xfrm>
            <a:off x="5029200" y="52845"/>
            <a:ext cx="646331" cy="369332"/>
          </a:xfrm>
          <a:prstGeom prst="rect">
            <a:avLst/>
          </a:prstGeom>
          <a:noFill/>
        </p:spPr>
        <p:txBody>
          <a:bodyPr wrap="none" rtlCol="0">
            <a:spAutoFit/>
          </a:bodyPr>
          <a:lstStyle/>
          <a:p>
            <a:r>
              <a:rPr kumimoji="1" lang="ja-JP" altLang="en-US" b="1">
                <a:solidFill>
                  <a:schemeClr val="bg1"/>
                </a:solidFill>
              </a:rPr>
              <a:t>ぼう</a:t>
            </a:r>
          </a:p>
        </p:txBody>
      </p:sp>
      <p:sp>
        <p:nvSpPr>
          <p:cNvPr id="12" name="テキスト ボックス 11">
            <a:extLst>
              <a:ext uri="{FF2B5EF4-FFF2-40B4-BE49-F238E27FC236}">
                <a16:creationId xmlns:a16="http://schemas.microsoft.com/office/drawing/2014/main" id="{9A192ECF-9831-3062-E67E-1CDD49678E19}"/>
              </a:ext>
            </a:extLst>
          </p:cNvPr>
          <p:cNvSpPr txBox="1"/>
          <p:nvPr/>
        </p:nvSpPr>
        <p:spPr>
          <a:xfrm>
            <a:off x="5713631" y="1599998"/>
            <a:ext cx="646331" cy="369332"/>
          </a:xfrm>
          <a:prstGeom prst="rect">
            <a:avLst/>
          </a:prstGeom>
          <a:noFill/>
        </p:spPr>
        <p:txBody>
          <a:bodyPr wrap="none" rtlCol="0">
            <a:spAutoFit/>
          </a:bodyPr>
          <a:lstStyle/>
          <a:p>
            <a:r>
              <a:rPr kumimoji="1" lang="ja-JP" altLang="en-US" b="1"/>
              <a:t>ぼう</a:t>
            </a:r>
          </a:p>
        </p:txBody>
      </p:sp>
      <p:sp>
        <p:nvSpPr>
          <p:cNvPr id="13" name="テキスト ボックス 12">
            <a:extLst>
              <a:ext uri="{FF2B5EF4-FFF2-40B4-BE49-F238E27FC236}">
                <a16:creationId xmlns:a16="http://schemas.microsoft.com/office/drawing/2014/main" id="{C6DA8CEF-D6CC-98CF-9380-DB5521B7388F}"/>
              </a:ext>
            </a:extLst>
          </p:cNvPr>
          <p:cNvSpPr txBox="1"/>
          <p:nvPr/>
        </p:nvSpPr>
        <p:spPr>
          <a:xfrm>
            <a:off x="5732681" y="2857298"/>
            <a:ext cx="646331" cy="369332"/>
          </a:xfrm>
          <a:prstGeom prst="rect">
            <a:avLst/>
          </a:prstGeom>
          <a:noFill/>
        </p:spPr>
        <p:txBody>
          <a:bodyPr wrap="none" rtlCol="0">
            <a:spAutoFit/>
          </a:bodyPr>
          <a:lstStyle/>
          <a:p>
            <a:r>
              <a:rPr kumimoji="1" lang="ja-JP" altLang="en-US" b="1"/>
              <a:t>ぼう</a:t>
            </a:r>
          </a:p>
        </p:txBody>
      </p:sp>
    </p:spTree>
    <p:extLst>
      <p:ext uri="{BB962C8B-B14F-4D97-AF65-F5344CB8AC3E}">
        <p14:creationId xmlns:p14="http://schemas.microsoft.com/office/powerpoint/2010/main" val="12845346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heel(1)">
                                      <p:cBhvr>
                                        <p:cTn id="7" dur="1000"/>
                                        <p:tgtEl>
                                          <p:spTgt spid="24"/>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3"/>
                                        </p:tgtEl>
                                        <p:attrNameLst>
                                          <p:attrName>style.visibility</p:attrName>
                                        </p:attrNameLst>
                                      </p:cBhvr>
                                      <p:to>
                                        <p:strVal val="visible"/>
                                      </p:to>
                                    </p:set>
                                  </p:childTnLst>
                                </p:cTn>
                              </p:par>
                            </p:childTnLst>
                          </p:cTn>
                        </p:par>
                        <p:par>
                          <p:cTn id="18" fill="hold">
                            <p:stCondLst>
                              <p:cond delay="0"/>
                            </p:stCondLst>
                            <p:childTnLst>
                              <p:par>
                                <p:cTn id="19" presetID="22" presetClass="entr" presetSubtype="1"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up)">
                                      <p:cBhvr>
                                        <p:cTn id="21" dur="750"/>
                                        <p:tgtEl>
                                          <p:spTgt spid="8"/>
                                        </p:tgtEl>
                                      </p:cBhvr>
                                    </p:animEffect>
                                  </p:childTnLst>
                                </p:cTn>
                              </p:par>
                            </p:childTnLst>
                          </p:cTn>
                        </p:par>
                        <p:par>
                          <p:cTn id="22" fill="hold">
                            <p:stCondLst>
                              <p:cond delay="750"/>
                            </p:stCondLst>
                            <p:childTnLst>
                              <p:par>
                                <p:cTn id="23" presetID="10"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1"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par>
                          <p:cTn id="28" fill="hold">
                            <p:stCondLst>
                              <p:cond delay="1250"/>
                            </p:stCondLst>
                            <p:childTnLst>
                              <p:par>
                                <p:cTn id="29" presetID="22" presetClass="entr" presetSubtype="1"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up)">
                                      <p:cBhvr>
                                        <p:cTn id="31" dur="500"/>
                                        <p:tgtEl>
                                          <p:spTgt spid="28"/>
                                        </p:tgtEl>
                                      </p:cBhvr>
                                    </p:animEffect>
                                  </p:childTnLst>
                                </p:cTn>
                              </p:par>
                            </p:childTnLst>
                          </p:cTn>
                        </p:par>
                        <p:par>
                          <p:cTn id="32" fill="hold">
                            <p:stCondLst>
                              <p:cond delay="1750"/>
                            </p:stCondLst>
                            <p:childTnLst>
                              <p:par>
                                <p:cTn id="33" presetID="10"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8" grpId="0" animBg="1"/>
      <p:bldP spid="30" grpId="0" animBg="1"/>
      <p:bldP spid="33" grpId="0" animBg="1"/>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E025353-0A5D-1CCC-3296-C86975DF3C14}"/>
              </a:ext>
            </a:extLst>
          </p:cNvPr>
          <p:cNvSpPr>
            <a:spLocks noGrp="1"/>
          </p:cNvSpPr>
          <p:nvPr>
            <p:ph type="title"/>
          </p:nvPr>
        </p:nvSpPr>
        <p:spPr/>
        <p:txBody>
          <a:bodyPr/>
          <a:lstStyle/>
          <a:p>
            <a:r>
              <a:rPr kumimoji="1" lang="ja-JP" altLang="en-US"/>
              <a:t>がんの原因はなんだろう</a:t>
            </a:r>
          </a:p>
        </p:txBody>
      </p:sp>
    </p:spTree>
    <p:extLst>
      <p:ext uri="{BB962C8B-B14F-4D97-AF65-F5344CB8AC3E}">
        <p14:creationId xmlns:p14="http://schemas.microsoft.com/office/powerpoint/2010/main" val="3046438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71A155-A1F6-99CE-7B09-1AD0936D4641}"/>
              </a:ext>
            </a:extLst>
          </p:cNvPr>
          <p:cNvSpPr>
            <a:spLocks noGrp="1"/>
          </p:cNvSpPr>
          <p:nvPr>
            <p:ph type="title"/>
          </p:nvPr>
        </p:nvSpPr>
        <p:spPr/>
        <p:txBody>
          <a:bodyPr>
            <a:normAutofit/>
          </a:bodyPr>
          <a:lstStyle/>
          <a:p>
            <a:pPr algn="ctr"/>
            <a:r>
              <a:rPr lang="ja-JP" altLang="en-US" sz="6600" b="1"/>
              <a:t>クイズ！</a:t>
            </a:r>
            <a:endParaRPr kumimoji="1" lang="ja-JP" altLang="en-US" sz="6600" b="1"/>
          </a:p>
        </p:txBody>
      </p:sp>
    </p:spTree>
    <p:extLst>
      <p:ext uri="{BB962C8B-B14F-4D97-AF65-F5344CB8AC3E}">
        <p14:creationId xmlns:p14="http://schemas.microsoft.com/office/powerpoint/2010/main" val="741464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007DFC-1480-F4A4-A2E9-A13643F93B65}"/>
              </a:ext>
            </a:extLst>
          </p:cNvPr>
          <p:cNvSpPr>
            <a:spLocks noGrp="1"/>
          </p:cNvSpPr>
          <p:nvPr>
            <p:ph type="title"/>
          </p:nvPr>
        </p:nvSpPr>
        <p:spPr>
          <a:xfrm>
            <a:off x="200026" y="350837"/>
            <a:ext cx="11787188" cy="1325563"/>
          </a:xfrm>
        </p:spPr>
        <p:txBody>
          <a:bodyPr/>
          <a:lstStyle/>
          <a:p>
            <a:r>
              <a:rPr lang="en-US" altLang="ja-JP" b="1" dirty="0"/>
              <a:t>Q. </a:t>
            </a:r>
            <a:r>
              <a:rPr lang="ja-JP" altLang="en-US" sz="3600" b="1"/>
              <a:t>がんになりやすくしてしまうものはどれでしょう？</a:t>
            </a:r>
            <a:endParaRPr kumimoji="1" lang="ja-JP" altLang="en-US" sz="3600" b="1"/>
          </a:p>
        </p:txBody>
      </p:sp>
      <p:sp>
        <p:nvSpPr>
          <p:cNvPr id="3" name="テキスト ボックス 2">
            <a:extLst>
              <a:ext uri="{FF2B5EF4-FFF2-40B4-BE49-F238E27FC236}">
                <a16:creationId xmlns:a16="http://schemas.microsoft.com/office/drawing/2014/main" id="{683DBC46-B89B-E99D-F4E8-D69B78512386}"/>
              </a:ext>
            </a:extLst>
          </p:cNvPr>
          <p:cNvSpPr txBox="1"/>
          <p:nvPr/>
        </p:nvSpPr>
        <p:spPr>
          <a:xfrm>
            <a:off x="1665685" y="1648153"/>
            <a:ext cx="9201151" cy="4401205"/>
          </a:xfrm>
          <a:prstGeom prst="rect">
            <a:avLst/>
          </a:prstGeom>
          <a:noFill/>
        </p:spPr>
        <p:txBody>
          <a:bodyPr wrap="square" rtlCol="0">
            <a:spAutoFit/>
          </a:bodyPr>
          <a:lstStyle/>
          <a:p>
            <a:pPr marL="342900" indent="-342900">
              <a:buFont typeface="+mj-lt"/>
              <a:buAutoNum type="alphaUcParenR"/>
            </a:pPr>
            <a:r>
              <a:rPr kumimoji="1" lang="ja-JP" altLang="en-US" sz="4000"/>
              <a:t>喫煙・飲酒などの生活習慣</a:t>
            </a:r>
            <a:endParaRPr kumimoji="1" lang="en-US" altLang="ja-JP" sz="4000" dirty="0"/>
          </a:p>
          <a:p>
            <a:pPr marL="342900" indent="-342900">
              <a:buFont typeface="+mj-lt"/>
              <a:buAutoNum type="alphaUcParenR"/>
            </a:pPr>
            <a:endParaRPr kumimoji="1" lang="en-US" altLang="ja-JP" sz="4000" dirty="0"/>
          </a:p>
          <a:p>
            <a:pPr marL="342900" indent="-342900">
              <a:buFont typeface="+mj-lt"/>
              <a:buAutoNum type="alphaUcParenR"/>
            </a:pPr>
            <a:r>
              <a:rPr kumimoji="1" lang="ja-JP" altLang="en-US" sz="4000"/>
              <a:t>細菌・ウィルス感染</a:t>
            </a:r>
            <a:endParaRPr kumimoji="1" lang="en-US" altLang="ja-JP" sz="4000" dirty="0"/>
          </a:p>
          <a:p>
            <a:pPr marL="342900" indent="-342900">
              <a:buFont typeface="+mj-lt"/>
              <a:buAutoNum type="alphaUcParenR"/>
            </a:pPr>
            <a:endParaRPr kumimoji="1" lang="en-US" altLang="ja-JP" sz="4000" dirty="0"/>
          </a:p>
          <a:p>
            <a:pPr marL="342900" indent="-342900">
              <a:buFont typeface="+mj-lt"/>
              <a:buAutoNum type="alphaUcParenR"/>
            </a:pPr>
            <a:r>
              <a:rPr kumimoji="1" lang="ja-JP" altLang="en-US" sz="4000"/>
              <a:t>生まれつきの体質</a:t>
            </a:r>
            <a:endParaRPr kumimoji="1" lang="en-US" altLang="ja-JP" sz="4000" dirty="0"/>
          </a:p>
          <a:p>
            <a:pPr marL="342900" indent="-342900">
              <a:buFont typeface="+mj-lt"/>
              <a:buAutoNum type="alphaUcParenR"/>
            </a:pPr>
            <a:endParaRPr kumimoji="1" lang="en-US" altLang="ja-JP" sz="4000" dirty="0"/>
          </a:p>
          <a:p>
            <a:pPr marL="342900" indent="-342900">
              <a:buFont typeface="+mj-lt"/>
              <a:buAutoNum type="alphaUcParenR"/>
            </a:pPr>
            <a:r>
              <a:rPr kumimoji="1" lang="ja-JP" altLang="en-US" sz="4000"/>
              <a:t>原因不明</a:t>
            </a:r>
          </a:p>
        </p:txBody>
      </p:sp>
      <p:sp>
        <p:nvSpPr>
          <p:cNvPr id="5" name="テキスト ボックス 4">
            <a:extLst>
              <a:ext uri="{FF2B5EF4-FFF2-40B4-BE49-F238E27FC236}">
                <a16:creationId xmlns:a16="http://schemas.microsoft.com/office/drawing/2014/main" id="{042B40B8-94EE-0EA2-9282-327A12C56148}"/>
              </a:ext>
            </a:extLst>
          </p:cNvPr>
          <p:cNvSpPr txBox="1"/>
          <p:nvPr/>
        </p:nvSpPr>
        <p:spPr>
          <a:xfrm>
            <a:off x="3003947" y="3244334"/>
            <a:ext cx="6122194" cy="369332"/>
          </a:xfrm>
          <a:prstGeom prst="rect">
            <a:avLst/>
          </a:prstGeom>
          <a:noFill/>
        </p:spPr>
        <p:txBody>
          <a:bodyPr wrap="square">
            <a:spAutoFit/>
          </a:bodyPr>
          <a:lstStyle/>
          <a:p>
            <a:r>
              <a:rPr lang="ja-JP" altLang="en-US" b="0" i="0" u="none" strike="noStrike">
                <a:solidFill>
                  <a:srgbClr val="000000"/>
                </a:solidFill>
                <a:effectLst/>
                <a:latin typeface="-webkit-standard"/>
              </a:rPr>
              <a:t> </a:t>
            </a:r>
            <a:endParaRPr lang="ja-JP" altLang="en-US"/>
          </a:p>
        </p:txBody>
      </p:sp>
      <p:sp>
        <p:nvSpPr>
          <p:cNvPr id="7" name="円/楕円 6">
            <a:extLst>
              <a:ext uri="{FF2B5EF4-FFF2-40B4-BE49-F238E27FC236}">
                <a16:creationId xmlns:a16="http://schemas.microsoft.com/office/drawing/2014/main" id="{DD462EFC-A6E4-E833-9257-23895842CF78}"/>
              </a:ext>
            </a:extLst>
          </p:cNvPr>
          <p:cNvSpPr/>
          <p:nvPr/>
        </p:nvSpPr>
        <p:spPr>
          <a:xfrm>
            <a:off x="7197326" y="2245520"/>
            <a:ext cx="3403997" cy="32064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600"/>
          </a:p>
        </p:txBody>
      </p:sp>
      <p:pic>
        <p:nvPicPr>
          <p:cNvPr id="13" name="グラフィックス 12" descr="砂時計: 終了 単色塗りつぶし">
            <a:extLst>
              <a:ext uri="{FF2B5EF4-FFF2-40B4-BE49-F238E27FC236}">
                <a16:creationId xmlns:a16="http://schemas.microsoft.com/office/drawing/2014/main" id="{FD0AFCA8-32FA-B18F-780D-C1A7CA2A15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79516" y="2502693"/>
            <a:ext cx="2678907" cy="2678907"/>
          </a:xfrm>
          <a:prstGeom prst="rect">
            <a:avLst/>
          </a:prstGeom>
        </p:spPr>
      </p:pic>
      <p:sp>
        <p:nvSpPr>
          <p:cNvPr id="14" name="ドーナツ 13">
            <a:extLst>
              <a:ext uri="{FF2B5EF4-FFF2-40B4-BE49-F238E27FC236}">
                <a16:creationId xmlns:a16="http://schemas.microsoft.com/office/drawing/2014/main" id="{2E10C948-FC31-63A5-CF3C-ED303BB4442C}"/>
              </a:ext>
            </a:extLst>
          </p:cNvPr>
          <p:cNvSpPr/>
          <p:nvPr/>
        </p:nvSpPr>
        <p:spPr>
          <a:xfrm>
            <a:off x="1319214" y="1504294"/>
            <a:ext cx="1228725" cy="1162050"/>
          </a:xfrm>
          <a:prstGeom prst="donut">
            <a:avLst>
              <a:gd name="adj" fmla="val 8948"/>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4" name="ドーナツ 3">
            <a:extLst>
              <a:ext uri="{FF2B5EF4-FFF2-40B4-BE49-F238E27FC236}">
                <a16:creationId xmlns:a16="http://schemas.microsoft.com/office/drawing/2014/main" id="{BE6F87CC-4C66-803E-9408-4DACCC43097B}"/>
              </a:ext>
            </a:extLst>
          </p:cNvPr>
          <p:cNvSpPr/>
          <p:nvPr/>
        </p:nvSpPr>
        <p:spPr>
          <a:xfrm>
            <a:off x="1319214" y="2686705"/>
            <a:ext cx="1228725" cy="1162050"/>
          </a:xfrm>
          <a:prstGeom prst="donut">
            <a:avLst>
              <a:gd name="adj" fmla="val 8948"/>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6" name="ドーナツ 5">
            <a:extLst>
              <a:ext uri="{FF2B5EF4-FFF2-40B4-BE49-F238E27FC236}">
                <a16:creationId xmlns:a16="http://schemas.microsoft.com/office/drawing/2014/main" id="{43FAE1B4-8B73-6D8D-9C9C-619EC8C7F23A}"/>
              </a:ext>
            </a:extLst>
          </p:cNvPr>
          <p:cNvSpPr/>
          <p:nvPr/>
        </p:nvSpPr>
        <p:spPr>
          <a:xfrm>
            <a:off x="1319213" y="3848755"/>
            <a:ext cx="1228725" cy="1162050"/>
          </a:xfrm>
          <a:prstGeom prst="donut">
            <a:avLst>
              <a:gd name="adj" fmla="val 8948"/>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8" name="ドーナツ 7">
            <a:extLst>
              <a:ext uri="{FF2B5EF4-FFF2-40B4-BE49-F238E27FC236}">
                <a16:creationId xmlns:a16="http://schemas.microsoft.com/office/drawing/2014/main" id="{92697234-35B4-57B4-BAF2-80D1E125195D}"/>
              </a:ext>
            </a:extLst>
          </p:cNvPr>
          <p:cNvSpPr/>
          <p:nvPr/>
        </p:nvSpPr>
        <p:spPr>
          <a:xfrm>
            <a:off x="1319212" y="5031166"/>
            <a:ext cx="1228725" cy="1162050"/>
          </a:xfrm>
          <a:prstGeom prst="donut">
            <a:avLst>
              <a:gd name="adj" fmla="val 8948"/>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9" name="テキスト ボックス 8">
            <a:extLst>
              <a:ext uri="{FF2B5EF4-FFF2-40B4-BE49-F238E27FC236}">
                <a16:creationId xmlns:a16="http://schemas.microsoft.com/office/drawing/2014/main" id="{5FD869C8-4C29-833B-EDF4-4CA664549879}"/>
              </a:ext>
            </a:extLst>
          </p:cNvPr>
          <p:cNvSpPr txBox="1"/>
          <p:nvPr/>
        </p:nvSpPr>
        <p:spPr>
          <a:xfrm>
            <a:off x="2209800" y="1372508"/>
            <a:ext cx="1107996" cy="369332"/>
          </a:xfrm>
          <a:prstGeom prst="rect">
            <a:avLst/>
          </a:prstGeom>
          <a:noFill/>
        </p:spPr>
        <p:txBody>
          <a:bodyPr wrap="none" rtlCol="0">
            <a:spAutoFit/>
          </a:bodyPr>
          <a:lstStyle/>
          <a:p>
            <a:r>
              <a:rPr kumimoji="1" lang="ja-JP" altLang="en-US" b="1"/>
              <a:t>きつえん</a:t>
            </a:r>
          </a:p>
        </p:txBody>
      </p:sp>
    </p:spTree>
    <p:extLst>
      <p:ext uri="{BB962C8B-B14F-4D97-AF65-F5344CB8AC3E}">
        <p14:creationId xmlns:p14="http://schemas.microsoft.com/office/powerpoint/2010/main" val="413671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repeatCount="0" fill="hold" grpId="0" nodeType="clickEffect">
                                  <p:stCondLst>
                                    <p:cond delay="0"/>
                                  </p:stCondLst>
                                  <p:childTnLst>
                                    <p:animEffect transition="out" filter="wheel(1)">
                                      <p:cBhvr>
                                        <p:cTn id="6" dur="5000"/>
                                        <p:tgtEl>
                                          <p:spTgt spid="7"/>
                                        </p:tgtEl>
                                      </p:cBhvr>
                                    </p:animEffect>
                                    <p:set>
                                      <p:cBhvr>
                                        <p:cTn id="7" dur="1" fill="hold">
                                          <p:stCondLst>
                                            <p:cond delay="49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4" grpId="0" animBg="1"/>
      <p:bldP spid="6"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ACC79393-A10A-416B-BF34-CE40DC3C704A}"/>
              </a:ext>
            </a:extLst>
          </p:cNvPr>
          <p:cNvPicPr>
            <a:picLocks noChangeAspect="1"/>
          </p:cNvPicPr>
          <p:nvPr/>
        </p:nvPicPr>
        <p:blipFill rotWithShape="1">
          <a:blip r:embed="rId3">
            <a:extLst>
              <a:ext uri="{28A0092B-C50C-407E-A947-70E740481C1C}">
                <a14:useLocalDpi xmlns:a14="http://schemas.microsoft.com/office/drawing/2010/main" val="0"/>
              </a:ext>
            </a:extLst>
          </a:blip>
          <a:srcRect b="13160"/>
          <a:stretch/>
        </p:blipFill>
        <p:spPr>
          <a:xfrm>
            <a:off x="603784" y="2944060"/>
            <a:ext cx="8493024" cy="3960440"/>
          </a:xfrm>
          <a:prstGeom prst="rect">
            <a:avLst/>
          </a:prstGeom>
        </p:spPr>
      </p:pic>
      <p:sp>
        <p:nvSpPr>
          <p:cNvPr id="12" name="テキスト ボックス 11"/>
          <p:cNvSpPr txBox="1"/>
          <p:nvPr/>
        </p:nvSpPr>
        <p:spPr>
          <a:xfrm>
            <a:off x="1849488" y="197266"/>
            <a:ext cx="8493024" cy="707886"/>
          </a:xfrm>
          <a:prstGeom prst="rect">
            <a:avLst/>
          </a:prstGeom>
          <a:noFill/>
          <a:effectLst/>
        </p:spPr>
        <p:txBody>
          <a:bodyPr wrap="square" rtlCol="0">
            <a:spAutoFit/>
          </a:bodyPr>
          <a:lstStyle>
            <a:defPPr>
              <a:defRPr lang="ja-JP"/>
            </a:defPPr>
            <a:lvl1pPr marL="0" algn="ctr" defTabSz="914400" rtl="0" eaLnBrk="1" latinLnBrk="0" hangingPunct="1">
              <a:defRPr kumimoji="1" sz="3900" b="1" kern="1200">
                <a:solidFill>
                  <a:schemeClr val="bg1"/>
                </a:solidFill>
                <a:effectLst>
                  <a:outerShdw blurRad="38100" dist="38100" dir="2700000" algn="tl">
                    <a:srgbClr val="000000">
                      <a:alpha val="43137"/>
                    </a:srgbClr>
                  </a:outerShdw>
                </a:effectLst>
                <a:latin typeface="+mn-lt"/>
                <a:ea typeface="+mn-ea"/>
                <a:cs typeface="+mn-cs"/>
              </a:defRPr>
            </a:lvl1pPr>
          </a:lstStyle>
          <a:p>
            <a:pPr>
              <a:defRPr kumimoji="1" sz="3900" b="1" i="0" normalizeH="0" noProof="0">
                <a:solidFill>
                  <a:srgbClr val="FFFFFF"/>
                </a:solidFill>
                <a:uLnTx/>
                <a:uFillTx/>
                <a:latin typeface="+mn-lt"/>
                <a:ea typeface="+mn-ea"/>
                <a:cs typeface="+mn-cs"/>
              </a:defRPr>
            </a:pPr>
            <a:r>
              <a:rPr lang="ja-JP" altLang="en-US">
                <a:solidFill>
                  <a:srgbClr val="FFFFFF"/>
                </a:solidFill>
                <a:latin typeface="Century Gothic" panose="020B0502020202020204"/>
                <a:ea typeface="メイリオ" panose="020B0604030504040204" pitchFamily="50" charset="-128"/>
                <a:cs typeface="Arial" pitchFamily="34" charset="0"/>
              </a:rPr>
              <a:t>がんの原因</a:t>
            </a:r>
          </a:p>
        </p:txBody>
      </p:sp>
      <p:grpSp>
        <p:nvGrpSpPr>
          <p:cNvPr id="4" name="グループ化 3"/>
          <p:cNvGrpSpPr/>
          <p:nvPr/>
        </p:nvGrpSpPr>
        <p:grpSpPr>
          <a:xfrm>
            <a:off x="3732992" y="2730466"/>
            <a:ext cx="3016404" cy="2982643"/>
            <a:chOff x="3806998" y="1894775"/>
            <a:chExt cx="2915872" cy="2915870"/>
          </a:xfrm>
        </p:grpSpPr>
        <p:sp>
          <p:nvSpPr>
            <p:cNvPr id="20" name="円/楕円 19"/>
            <p:cNvSpPr/>
            <p:nvPr/>
          </p:nvSpPr>
          <p:spPr>
            <a:xfrm>
              <a:off x="3806998" y="1894775"/>
              <a:ext cx="2915872" cy="2915870"/>
            </a:xfrm>
            <a:prstGeom prst="ellipse">
              <a:avLst/>
            </a:prstGeom>
            <a:solidFill>
              <a:srgbClr val="FFE18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stStyle>
            <a:p>
              <a:pPr algn="ctr">
                <a:defRPr kumimoji="1" sz="1800" b="0" i="0" normalizeH="0" noProof="0">
                  <a:uLnTx/>
                  <a:uFillTx/>
                  <a:latin typeface="Century Gothic" panose="020B0502020202020204"/>
                  <a:ea typeface="Arial" pitchFamily="34" charset="0"/>
                  <a:cs typeface="Arial" pitchFamily="34" charset="0"/>
                </a:defRPr>
              </a:pPr>
              <a:endParaRPr lang="ja-JP" altLang="en-US">
                <a:solidFill>
                  <a:prstClr val="white"/>
                </a:solidFill>
                <a:latin typeface="Century Gothic" panose="020B0502020202020204"/>
                <a:cs typeface="Arial" pitchFamily="34" charset="0"/>
              </a:endParaRPr>
            </a:p>
          </p:txBody>
        </p:sp>
        <p:sp>
          <p:nvSpPr>
            <p:cNvPr id="26" name="テキスト ボックス 25"/>
            <p:cNvSpPr txBox="1"/>
            <p:nvPr/>
          </p:nvSpPr>
          <p:spPr>
            <a:xfrm>
              <a:off x="4040230" y="3077035"/>
              <a:ext cx="2449408" cy="631861"/>
            </a:xfrm>
            <a:prstGeom prst="rect">
              <a:avLst/>
            </a:prstGeom>
            <a:noFill/>
          </p:spPr>
          <p:txBody>
            <a:bodyPr wrap="square" rtlCol="0">
              <a:spAutoFit/>
            </a:bodyPr>
            <a:lstStyle>
              <a:defPPr>
                <a:defRPr lang="ja-JP"/>
              </a:defPPr>
              <a:lvl1pPr marL="0" algn="ctr" defTabSz="914400" rtl="0" eaLnBrk="1" latinLnBrk="0" hangingPunct="1">
                <a:defRPr kumimoji="1" sz="4400" b="1" kern="1200">
                  <a:solidFill>
                    <a:schemeClr val="tx1"/>
                  </a:solidFill>
                  <a:latin typeface="+mn-lt"/>
                  <a:ea typeface="+mn-ea"/>
                  <a:cs typeface="+mn-cs"/>
                </a:defRPr>
              </a:lvl1pPr>
            </a:lstStyle>
            <a:p>
              <a:pPr>
                <a:defRPr kumimoji="1" sz="4400" b="1" i="0" normalizeH="0" noProof="0">
                  <a:uLnTx/>
                  <a:uFillTx/>
                  <a:latin typeface="+mn-lt"/>
                  <a:ea typeface="+mn-ea"/>
                  <a:cs typeface="+mn-cs"/>
                </a:defRPr>
              </a:pPr>
              <a:r>
                <a:rPr lang="ja-JP" altLang="en-US" sz="3600" dirty="0">
                  <a:solidFill>
                    <a:prstClr val="black">
                      <a:lumMod val="75000"/>
                      <a:lumOff val="25000"/>
                    </a:prstClr>
                  </a:solidFill>
                  <a:latin typeface="Century Gothic" panose="020B0502020202020204"/>
                  <a:ea typeface="メイリオ" panose="020B0604030504040204" pitchFamily="50" charset="-128"/>
                  <a:cs typeface="Arial" pitchFamily="34" charset="0"/>
                </a:rPr>
                <a:t>生活習慣</a:t>
              </a:r>
            </a:p>
          </p:txBody>
        </p:sp>
      </p:grpSp>
      <p:grpSp>
        <p:nvGrpSpPr>
          <p:cNvPr id="3" name="グループ化 2"/>
          <p:cNvGrpSpPr/>
          <p:nvPr/>
        </p:nvGrpSpPr>
        <p:grpSpPr>
          <a:xfrm>
            <a:off x="1430653" y="2896546"/>
            <a:ext cx="2740996" cy="2655638"/>
            <a:chOff x="754810" y="1751022"/>
            <a:chExt cx="2915872" cy="2915870"/>
          </a:xfrm>
        </p:grpSpPr>
        <p:sp>
          <p:nvSpPr>
            <p:cNvPr id="24" name="円/楕円 23"/>
            <p:cNvSpPr/>
            <p:nvPr/>
          </p:nvSpPr>
          <p:spPr>
            <a:xfrm>
              <a:off x="754810" y="1751022"/>
              <a:ext cx="2915872" cy="2915870"/>
            </a:xfrm>
            <a:prstGeom prst="ellipse">
              <a:avLst/>
            </a:prstGeom>
            <a:solidFill>
              <a:srgbClr val="FFE18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stStyle>
            <a:p>
              <a:pPr algn="ctr">
                <a:defRPr kumimoji="1" sz="1800" b="0" i="0" normalizeH="0" noProof="0">
                  <a:uLnTx/>
                  <a:uFillTx/>
                  <a:latin typeface="Century Gothic" panose="020B0502020202020204"/>
                  <a:ea typeface="Arial" pitchFamily="34" charset="0"/>
                  <a:cs typeface="Arial" pitchFamily="34" charset="0"/>
                </a:defRPr>
              </a:pPr>
              <a:endParaRPr lang="ja-JP" altLang="en-US">
                <a:solidFill>
                  <a:prstClr val="white"/>
                </a:solidFill>
                <a:latin typeface="Century Gothic" panose="020B0502020202020204"/>
                <a:cs typeface="Arial" pitchFamily="34" charset="0"/>
              </a:endParaRPr>
            </a:p>
          </p:txBody>
        </p:sp>
        <p:sp>
          <p:nvSpPr>
            <p:cNvPr id="27" name="テキスト ボックス 26"/>
            <p:cNvSpPr txBox="1"/>
            <p:nvPr/>
          </p:nvSpPr>
          <p:spPr>
            <a:xfrm>
              <a:off x="754810" y="2852832"/>
              <a:ext cx="2723329" cy="777253"/>
            </a:xfrm>
            <a:prstGeom prst="rect">
              <a:avLst/>
            </a:prstGeom>
            <a:noFill/>
          </p:spPr>
          <p:txBody>
            <a:bodyPr wrap="square" rtlCol="0">
              <a:spAutoFit/>
            </a:bodyPr>
            <a:lstStyle>
              <a:defPPr>
                <a:defRPr lang="ja-JP"/>
              </a:defPPr>
              <a:lvl1pPr marL="0" algn="ctr" defTabSz="914400" rtl="0" eaLnBrk="1" latinLnBrk="0" hangingPunct="1">
                <a:defRPr kumimoji="1" sz="4400" b="1" kern="1200">
                  <a:solidFill>
                    <a:schemeClr val="tx1"/>
                  </a:solidFill>
                  <a:latin typeface="+mn-lt"/>
                  <a:ea typeface="+mn-ea"/>
                  <a:cs typeface="+mn-cs"/>
                </a:defRPr>
              </a:lvl1pPr>
            </a:lstStyle>
            <a:p>
              <a:pPr>
                <a:defRPr kumimoji="1" sz="4400" b="1" i="0" normalizeH="0" noProof="0">
                  <a:uLnTx/>
                  <a:uFillTx/>
                  <a:latin typeface="+mn-lt"/>
                  <a:ea typeface="+mn-ea"/>
                  <a:cs typeface="+mn-cs"/>
                </a:defRPr>
              </a:pPr>
              <a:r>
                <a:rPr lang="ja-JP" altLang="en-US" sz="4000" dirty="0">
                  <a:solidFill>
                    <a:prstClr val="black">
                      <a:lumMod val="75000"/>
                      <a:lumOff val="25000"/>
                    </a:prstClr>
                  </a:solidFill>
                  <a:latin typeface="Century Gothic" panose="020B0502020202020204"/>
                  <a:ea typeface="メイリオ" panose="020B0604030504040204" pitchFamily="50" charset="-128"/>
                  <a:cs typeface="Arial" pitchFamily="34" charset="0"/>
                </a:rPr>
                <a:t>感染</a:t>
              </a:r>
            </a:p>
          </p:txBody>
        </p:sp>
      </p:grpSp>
      <p:sp>
        <p:nvSpPr>
          <p:cNvPr id="14" name="テキスト ボックス 13"/>
          <p:cNvSpPr txBox="1"/>
          <p:nvPr/>
        </p:nvSpPr>
        <p:spPr>
          <a:xfrm>
            <a:off x="2108377" y="1344322"/>
            <a:ext cx="7975243" cy="1600438"/>
          </a:xfrm>
          <a:prstGeom prst="rect">
            <a:avLst/>
          </a:prstGeom>
          <a:noFill/>
        </p:spPr>
        <p:txBody>
          <a:bodyPr wrap="square" rtlCol="0">
            <a:spAutoFit/>
          </a:bodyPr>
          <a:lstStyle>
            <a:defPPr>
              <a:defRPr lang="ja-JP"/>
            </a:defPPr>
          </a:lstStyle>
          <a:p>
            <a:pPr algn="ctr">
              <a:defRPr kumimoji="1" sz="1800" b="0" i="0" normalizeH="0" noProof="0">
                <a:uLnTx/>
                <a:uFillTx/>
                <a:latin typeface="+mn-lt"/>
                <a:ea typeface="+mn-ea"/>
                <a:cs typeface="+mn-cs"/>
              </a:defRPr>
            </a:pPr>
            <a:r>
              <a:rPr lang="ja-JP" altLang="en-US" sz="4000" b="1" dirty="0">
                <a:solidFill>
                  <a:prstClr val="black">
                    <a:lumMod val="75000"/>
                    <a:lumOff val="25000"/>
                  </a:prstClr>
                </a:solidFill>
                <a:latin typeface="Century Gothic" panose="020B0502020202020204"/>
                <a:ea typeface="メイリオ" panose="020B0604030504040204" pitchFamily="50" charset="-128"/>
                <a:cs typeface="Arial" pitchFamily="34" charset="0"/>
              </a:rPr>
              <a:t>いろいろな原因が関係している</a:t>
            </a:r>
            <a:endParaRPr lang="en-US" altLang="ja-JP" sz="4000" b="1" dirty="0">
              <a:solidFill>
                <a:prstClr val="black">
                  <a:lumMod val="75000"/>
                  <a:lumOff val="25000"/>
                </a:prstClr>
              </a:solidFill>
              <a:latin typeface="Century Gothic" panose="020B0502020202020204"/>
              <a:ea typeface="メイリオ" panose="020B0604030504040204" pitchFamily="50" charset="-128"/>
              <a:cs typeface="Arial" pitchFamily="34" charset="0"/>
            </a:endParaRPr>
          </a:p>
          <a:p>
            <a:pPr algn="ctr">
              <a:defRPr kumimoji="1" sz="1800" b="0" i="0" normalizeH="0" noProof="0">
                <a:uLnTx/>
                <a:uFillTx/>
                <a:latin typeface="+mn-lt"/>
                <a:ea typeface="+mn-ea"/>
                <a:cs typeface="+mn-cs"/>
              </a:defRPr>
            </a:pPr>
            <a:endParaRPr lang="en-US" altLang="ja-JP" sz="1600" b="1" dirty="0">
              <a:solidFill>
                <a:prstClr val="black">
                  <a:lumMod val="75000"/>
                  <a:lumOff val="25000"/>
                </a:prstClr>
              </a:solidFill>
              <a:latin typeface="Century Gothic" panose="020B0502020202020204"/>
              <a:ea typeface="メイリオ" panose="020B0604030504040204" pitchFamily="50" charset="-128"/>
              <a:cs typeface="Arial" pitchFamily="34" charset="0"/>
            </a:endParaRPr>
          </a:p>
          <a:p>
            <a:pPr algn="ctr">
              <a:defRPr kumimoji="1" sz="1800" b="0" i="0" normalizeH="0" noProof="0">
                <a:uLnTx/>
                <a:uFillTx/>
                <a:latin typeface="+mn-lt"/>
                <a:ea typeface="+mn-ea"/>
                <a:cs typeface="+mn-cs"/>
              </a:defRPr>
            </a:pPr>
            <a:r>
              <a:rPr lang="ja-JP" altLang="en-US" sz="4000" b="1" dirty="0">
                <a:solidFill>
                  <a:prstClr val="black">
                    <a:lumMod val="75000"/>
                    <a:lumOff val="25000"/>
                  </a:prstClr>
                </a:solidFill>
                <a:latin typeface="Century Gothic" panose="020B0502020202020204"/>
                <a:ea typeface="メイリオ" panose="020B0604030504040204" pitchFamily="50" charset="-128"/>
                <a:cs typeface="Arial" pitchFamily="34" charset="0"/>
              </a:rPr>
              <a:t>原因がはっきりしないことも多い</a:t>
            </a:r>
            <a:endParaRPr lang="en-US" altLang="ja-JP" sz="4000" b="1" dirty="0">
              <a:solidFill>
                <a:prstClr val="black">
                  <a:lumMod val="75000"/>
                  <a:lumOff val="25000"/>
                </a:prstClr>
              </a:solidFill>
              <a:latin typeface="Century Gothic" panose="020B0502020202020204"/>
              <a:ea typeface="メイリオ" panose="020B0604030504040204" pitchFamily="50" charset="-128"/>
              <a:cs typeface="Arial" pitchFamily="34" charset="0"/>
            </a:endParaRPr>
          </a:p>
        </p:txBody>
      </p:sp>
      <p:grpSp>
        <p:nvGrpSpPr>
          <p:cNvPr id="8" name="グループ化 7">
            <a:extLst>
              <a:ext uri="{FF2B5EF4-FFF2-40B4-BE49-F238E27FC236}">
                <a16:creationId xmlns:a16="http://schemas.microsoft.com/office/drawing/2014/main" id="{41C9ED03-5D98-42A4-809C-64ED69413F11}"/>
              </a:ext>
            </a:extLst>
          </p:cNvPr>
          <p:cNvGrpSpPr/>
          <p:nvPr/>
        </p:nvGrpSpPr>
        <p:grpSpPr>
          <a:xfrm>
            <a:off x="6375716" y="3271152"/>
            <a:ext cx="1702756" cy="1653128"/>
            <a:chOff x="7156012" y="446875"/>
            <a:chExt cx="1702756" cy="1653128"/>
          </a:xfrm>
        </p:grpSpPr>
        <p:sp>
          <p:nvSpPr>
            <p:cNvPr id="18" name="円/楕円 17"/>
            <p:cNvSpPr/>
            <p:nvPr/>
          </p:nvSpPr>
          <p:spPr>
            <a:xfrm>
              <a:off x="7156012" y="446875"/>
              <a:ext cx="1702756" cy="1653128"/>
            </a:xfrm>
            <a:prstGeom prst="ellipse">
              <a:avLst/>
            </a:prstGeom>
            <a:solidFill>
              <a:srgbClr val="FFE18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stStyle>
            <a:p>
              <a:pPr algn="ctr">
                <a:defRPr kumimoji="1" sz="1800" b="0" i="0" normalizeH="0" noProof="0">
                  <a:uLnTx/>
                  <a:uFillTx/>
                  <a:latin typeface="Century Gothic" panose="020B0502020202020204"/>
                  <a:ea typeface="Arial" pitchFamily="34" charset="0"/>
                  <a:cs typeface="Arial" pitchFamily="34" charset="0"/>
                </a:defRPr>
              </a:pPr>
              <a:endParaRPr lang="ja-JP" altLang="en-US" dirty="0">
                <a:solidFill>
                  <a:prstClr val="white"/>
                </a:solidFill>
                <a:latin typeface="Century Gothic" panose="020B0502020202020204"/>
                <a:cs typeface="Arial" pitchFamily="34" charset="0"/>
              </a:endParaRPr>
            </a:p>
          </p:txBody>
        </p:sp>
        <p:sp>
          <p:nvSpPr>
            <p:cNvPr id="19" name="テキスト ボックス 18"/>
            <p:cNvSpPr txBox="1"/>
            <p:nvPr/>
          </p:nvSpPr>
          <p:spPr>
            <a:xfrm>
              <a:off x="7350309" y="766689"/>
              <a:ext cx="1352497" cy="1200329"/>
            </a:xfrm>
            <a:prstGeom prst="rect">
              <a:avLst/>
            </a:prstGeom>
            <a:noFill/>
          </p:spPr>
          <p:txBody>
            <a:bodyPr wrap="square" rtlCol="0">
              <a:spAutoFit/>
            </a:bodyPr>
            <a:lstStyle>
              <a:defPPr>
                <a:defRPr lang="ja-JP"/>
              </a:defPPr>
              <a:lvl1pPr marL="0" algn="ctr" defTabSz="914400" rtl="0" eaLnBrk="1" latinLnBrk="0" hangingPunct="1">
                <a:defRPr kumimoji="1" sz="4400" b="1" kern="1200">
                  <a:solidFill>
                    <a:schemeClr val="tx1"/>
                  </a:solidFill>
                  <a:latin typeface="+mn-lt"/>
                  <a:ea typeface="+mn-ea"/>
                  <a:cs typeface="+mn-cs"/>
                </a:defRPr>
              </a:lvl1pPr>
            </a:lstStyle>
            <a:p>
              <a:pPr>
                <a:defRPr kumimoji="1" sz="4400" b="1" i="0" normalizeH="0" noProof="0">
                  <a:uLnTx/>
                  <a:uFillTx/>
                  <a:latin typeface="+mn-lt"/>
                  <a:ea typeface="+mn-ea"/>
                  <a:cs typeface="+mn-cs"/>
                </a:defRPr>
              </a:pPr>
              <a:r>
                <a:rPr lang="ja-JP" altLang="en-US" sz="2400">
                  <a:solidFill>
                    <a:prstClr val="black">
                      <a:lumMod val="75000"/>
                      <a:lumOff val="25000"/>
                    </a:prstClr>
                  </a:solidFill>
                  <a:latin typeface="Century Gothic" panose="020B0502020202020204"/>
                  <a:ea typeface="メイリオ" panose="020B0604030504040204" pitchFamily="50" charset="-128"/>
                  <a:cs typeface="Arial" pitchFamily="34" charset="0"/>
                </a:rPr>
                <a:t>もってうまれた体質</a:t>
              </a:r>
              <a:endParaRPr lang="en-US" altLang="ja-JP" sz="2400" dirty="0">
                <a:solidFill>
                  <a:prstClr val="black">
                    <a:lumMod val="75000"/>
                    <a:lumOff val="25000"/>
                  </a:prstClr>
                </a:solidFill>
                <a:latin typeface="Century Gothic" panose="020B0502020202020204"/>
                <a:ea typeface="メイリオ" panose="020B0604030504040204" pitchFamily="50" charset="-128"/>
                <a:cs typeface="Arial" pitchFamily="34" charset="0"/>
              </a:endParaRPr>
            </a:p>
          </p:txBody>
        </p:sp>
      </p:grpSp>
      <p:sp>
        <p:nvSpPr>
          <p:cNvPr id="2" name="正方形/長方形 1">
            <a:extLst>
              <a:ext uri="{FF2B5EF4-FFF2-40B4-BE49-F238E27FC236}">
                <a16:creationId xmlns:a16="http://schemas.microsoft.com/office/drawing/2014/main" id="{0E06D556-32A3-4043-AC01-FB4C7806E4BD}"/>
              </a:ext>
            </a:extLst>
          </p:cNvPr>
          <p:cNvSpPr/>
          <p:nvPr/>
        </p:nvSpPr>
        <p:spPr>
          <a:xfrm>
            <a:off x="4992860" y="5704100"/>
            <a:ext cx="2592453" cy="6034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kumimoji="1" sz="4400" b="1" i="0" normalizeH="0" noProof="0">
                <a:uLnTx/>
                <a:uFillTx/>
                <a:latin typeface="+mn-lt"/>
                <a:ea typeface="+mn-ea"/>
                <a:cs typeface="+mn-cs"/>
              </a:defRPr>
            </a:pPr>
            <a:r>
              <a:rPr lang="ja-JP" altLang="en-US" sz="4400" b="1" dirty="0">
                <a:solidFill>
                  <a:schemeClr val="accent1"/>
                </a:solidFill>
                <a:latin typeface="Century Gothic" panose="020B0502020202020204"/>
                <a:ea typeface="メイリオ" panose="020B0604030504040204" pitchFamily="50" charset="-128"/>
                <a:cs typeface="Arial" pitchFamily="34" charset="0"/>
              </a:rPr>
              <a:t>原因不明</a:t>
            </a:r>
          </a:p>
        </p:txBody>
      </p:sp>
      <p:sp>
        <p:nvSpPr>
          <p:cNvPr id="5" name="角丸四角形 4">
            <a:extLst>
              <a:ext uri="{FF2B5EF4-FFF2-40B4-BE49-F238E27FC236}">
                <a16:creationId xmlns:a16="http://schemas.microsoft.com/office/drawing/2014/main" id="{B4122D95-B8FA-88C3-39C5-17CD9EC4CD86}"/>
              </a:ext>
            </a:extLst>
          </p:cNvPr>
          <p:cNvSpPr/>
          <p:nvPr/>
        </p:nvSpPr>
        <p:spPr>
          <a:xfrm>
            <a:off x="6830307" y="6280252"/>
            <a:ext cx="5058291" cy="412139"/>
          </a:xfrm>
          <a:prstGeom prst="round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sz="2800" b="1"/>
              <a:t>誰もがなるかもしれない病気</a:t>
            </a:r>
            <a:endParaRPr kumimoji="1" lang="ja-JP" altLang="en-US" sz="2800" b="1"/>
          </a:p>
        </p:txBody>
      </p:sp>
    </p:spTree>
    <p:extLst>
      <p:ext uri="{BB962C8B-B14F-4D97-AF65-F5344CB8AC3E}">
        <p14:creationId xmlns:p14="http://schemas.microsoft.com/office/powerpoint/2010/main" val="17456312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BE5021-9A45-045E-A858-976FCC98541C}"/>
              </a:ext>
            </a:extLst>
          </p:cNvPr>
          <p:cNvSpPr>
            <a:spLocks noGrp="1"/>
          </p:cNvSpPr>
          <p:nvPr>
            <p:ph type="title"/>
          </p:nvPr>
        </p:nvSpPr>
        <p:spPr>
          <a:xfrm>
            <a:off x="838200" y="85104"/>
            <a:ext cx="10515600" cy="1325563"/>
          </a:xfrm>
        </p:spPr>
        <p:txBody>
          <a:bodyPr/>
          <a:lstStyle/>
          <a:p>
            <a:r>
              <a:rPr kumimoji="1" lang="ja-JP" altLang="en-US"/>
              <a:t>どれだけのがんが予防可能なのか？</a:t>
            </a:r>
          </a:p>
        </p:txBody>
      </p:sp>
      <p:pic>
        <p:nvPicPr>
          <p:cNvPr id="4" name="図 3">
            <a:extLst>
              <a:ext uri="{FF2B5EF4-FFF2-40B4-BE49-F238E27FC236}">
                <a16:creationId xmlns:a16="http://schemas.microsoft.com/office/drawing/2014/main" id="{F658F000-509B-90FA-CC61-77E9EE5F7EDA}"/>
              </a:ext>
            </a:extLst>
          </p:cNvPr>
          <p:cNvPicPr>
            <a:picLocks noChangeAspect="1"/>
          </p:cNvPicPr>
          <p:nvPr/>
        </p:nvPicPr>
        <p:blipFill>
          <a:blip r:embed="rId3"/>
          <a:stretch>
            <a:fillRect/>
          </a:stretch>
        </p:blipFill>
        <p:spPr>
          <a:xfrm>
            <a:off x="179916" y="972082"/>
            <a:ext cx="11612034" cy="5638691"/>
          </a:xfrm>
          <a:prstGeom prst="rect">
            <a:avLst/>
          </a:prstGeom>
        </p:spPr>
      </p:pic>
      <p:sp>
        <p:nvSpPr>
          <p:cNvPr id="5" name="テキスト ボックス 4">
            <a:extLst>
              <a:ext uri="{FF2B5EF4-FFF2-40B4-BE49-F238E27FC236}">
                <a16:creationId xmlns:a16="http://schemas.microsoft.com/office/drawing/2014/main" id="{3D3DCF0B-E886-09C4-E341-B5A26DB2F730}"/>
              </a:ext>
            </a:extLst>
          </p:cNvPr>
          <p:cNvSpPr txBox="1"/>
          <p:nvPr/>
        </p:nvSpPr>
        <p:spPr>
          <a:xfrm>
            <a:off x="3704166" y="6495990"/>
            <a:ext cx="8487834" cy="400110"/>
          </a:xfrm>
          <a:prstGeom prst="rect">
            <a:avLst/>
          </a:prstGeom>
          <a:noFill/>
        </p:spPr>
        <p:txBody>
          <a:bodyPr wrap="square" rtlCol="0">
            <a:spAutoFit/>
          </a:bodyPr>
          <a:lstStyle/>
          <a:p>
            <a:r>
              <a:rPr kumimoji="1" lang="ja-JP" altLang="en-US" sz="1000"/>
              <a:t>出典：国立がん研究センターがん対策研究所　予防関連プロジェクト</a:t>
            </a:r>
            <a:r>
              <a:rPr lang="ja-JP" altLang="en-US" sz="1000"/>
              <a:t>　</a:t>
            </a:r>
            <a:r>
              <a:rPr kumimoji="1" lang="ja-JP" altLang="en-US" sz="1000"/>
              <a:t>科学的根拠に基づくリスク評価とがん予防ガイドライン提言に関する研究</a:t>
            </a:r>
            <a:endParaRPr kumimoji="1" lang="en-US" altLang="ja-JP" sz="1000" dirty="0"/>
          </a:p>
          <a:p>
            <a:r>
              <a:rPr lang="en" altLang="ja-JP" sz="1000" dirty="0"/>
              <a:t>          Inoue, M. et al.: Glob Health Med, 2022; 4(1).26-36</a:t>
            </a:r>
            <a:r>
              <a:rPr lang="ja-JP" altLang="en-US" sz="1000"/>
              <a:t>より作成</a:t>
            </a:r>
            <a:endParaRPr kumimoji="1" lang="ja-JP" altLang="en-US" sz="1000"/>
          </a:p>
        </p:txBody>
      </p:sp>
    </p:spTree>
    <p:extLst>
      <p:ext uri="{BB962C8B-B14F-4D97-AF65-F5344CB8AC3E}">
        <p14:creationId xmlns:p14="http://schemas.microsoft.com/office/powerpoint/2010/main" val="712751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2" descr="C:\Users\nakamura\Desktop\サタケさんイラストスライド化拡大-03.png">
            <a:extLst>
              <a:ext uri="{FF2B5EF4-FFF2-40B4-BE49-F238E27FC236}">
                <a16:creationId xmlns:a16="http://schemas.microsoft.com/office/drawing/2014/main" id="{0D16D540-E1A4-5339-630C-024CD8BE427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993113" y="1179625"/>
            <a:ext cx="3360838" cy="5989544"/>
          </a:xfrm>
          <a:prstGeom prst="rect">
            <a:avLst/>
          </a:prstGeom>
          <a:noFill/>
          <a:extLst>
            <a:ext uri="{909E8E84-426E-40DD-AFC4-6F175D3DCCD1}">
              <a14:hiddenFill xmlns:a14="http://schemas.microsoft.com/office/drawing/2010/main">
                <a:solidFill>
                  <a:srgbClr val="FFFFFF"/>
                </a:solidFill>
              </a14:hiddenFill>
            </a:ext>
          </a:extLst>
        </p:spPr>
      </p:pic>
      <p:sp>
        <p:nvSpPr>
          <p:cNvPr id="19" name="テキスト ボックス 18"/>
          <p:cNvSpPr txBox="1"/>
          <p:nvPr/>
        </p:nvSpPr>
        <p:spPr>
          <a:xfrm>
            <a:off x="1653151" y="254280"/>
            <a:ext cx="8885698" cy="692497"/>
          </a:xfrm>
          <a:prstGeom prst="rect">
            <a:avLst/>
          </a:prstGeom>
          <a:noFill/>
          <a:effectLst/>
        </p:spPr>
        <p:txBody>
          <a:bodyPr wrap="square" rtlCol="0">
            <a:spAutoFit/>
          </a:bodyPr>
          <a:lstStyle>
            <a:defPPr>
              <a:defRPr lang="ja-JP"/>
            </a:defPPr>
            <a:lvl1pPr marL="0" algn="ctr" defTabSz="914400" rtl="0" eaLnBrk="1" latinLnBrk="0" hangingPunct="1">
              <a:defRPr kumimoji="1" sz="4400" b="1" kern="1200">
                <a:solidFill>
                  <a:schemeClr val="tx1"/>
                </a:solidFill>
                <a:latin typeface="+mn-lt"/>
                <a:ea typeface="+mn-ea"/>
                <a:cs typeface="+mn-cs"/>
              </a:defRPr>
            </a:lvl1pPr>
          </a:lstStyle>
          <a:p>
            <a:pPr>
              <a:defRPr kumimoji="1" sz="4400" b="1" i="0" normalizeH="0" noProof="0">
                <a:uLnTx/>
                <a:uFillTx/>
                <a:latin typeface="+mn-lt"/>
                <a:ea typeface="+mn-ea"/>
                <a:cs typeface="+mn-cs"/>
              </a:defRPr>
            </a:pPr>
            <a:r>
              <a:rPr lang="ja-JP" altLang="en-US" sz="390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タバコとがんのなりやすさ（男性）</a:t>
            </a:r>
          </a:p>
        </p:txBody>
      </p:sp>
      <p:sp>
        <p:nvSpPr>
          <p:cNvPr id="4" name="角丸四角形吹き出し 3">
            <a:extLst>
              <a:ext uri="{FF2B5EF4-FFF2-40B4-BE49-F238E27FC236}">
                <a16:creationId xmlns:a16="http://schemas.microsoft.com/office/drawing/2014/main" id="{52430D7D-1C62-523B-DC50-686DE83FB836}"/>
              </a:ext>
            </a:extLst>
          </p:cNvPr>
          <p:cNvSpPr/>
          <p:nvPr/>
        </p:nvSpPr>
        <p:spPr>
          <a:xfrm>
            <a:off x="1653151" y="4879426"/>
            <a:ext cx="3169663" cy="432683"/>
          </a:xfrm>
          <a:prstGeom prst="wedgeRoundRectCallout">
            <a:avLst>
              <a:gd name="adj1" fmla="val 61322"/>
              <a:gd name="adj2" fmla="val 18940"/>
              <a:gd name="adj3" fmla="val 16667"/>
            </a:avLst>
          </a:prstGeom>
          <a:solidFill>
            <a:srgbClr val="E8D9FF"/>
          </a:solidFill>
          <a:ln>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tIns="108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9pPr>
          </a:lstStyle>
          <a:p>
            <a:pPr marL="0" algn="ctr" defTabSz="914400">
              <a:buNone/>
              <a:defRPr kumimoji="1" sz="1800" b="0" i="0" normalizeH="0" noProof="0">
                <a:uLnTx/>
                <a:uFillTx/>
                <a:latin typeface="Century Gothic" panose="020B0502020202020204"/>
                <a:ea typeface="Arial" pitchFamily="34" charset="0"/>
                <a:cs typeface="Arial" pitchFamily="34" charset="0"/>
              </a:defRPr>
            </a:pPr>
            <a:r>
              <a:rPr lang="ja-JP" altLang="en-US" sz="2400"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膵臓がん　</a:t>
            </a:r>
            <a:r>
              <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1.43</a:t>
            </a:r>
            <a:r>
              <a:rPr lang="ja-JP" altLang="en-US" sz="2400"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倍</a:t>
            </a:r>
            <a:endPar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角丸四角形吹き出し 5">
            <a:extLst>
              <a:ext uri="{FF2B5EF4-FFF2-40B4-BE49-F238E27FC236}">
                <a16:creationId xmlns:a16="http://schemas.microsoft.com/office/drawing/2014/main" id="{4514A846-4E7E-4D72-57D8-CC30483BD291}"/>
              </a:ext>
            </a:extLst>
          </p:cNvPr>
          <p:cNvSpPr/>
          <p:nvPr/>
        </p:nvSpPr>
        <p:spPr>
          <a:xfrm>
            <a:off x="6607708" y="4034388"/>
            <a:ext cx="2075220" cy="432683"/>
          </a:xfrm>
          <a:prstGeom prst="wedgeRoundRectCallout">
            <a:avLst>
              <a:gd name="adj1" fmla="val -88886"/>
              <a:gd name="adj2" fmla="val 84874"/>
              <a:gd name="adj3" fmla="val 16667"/>
            </a:avLst>
          </a:prstGeom>
          <a:solidFill>
            <a:srgbClr val="E8D9FF"/>
          </a:solidFill>
          <a:ln>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tIns="108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9pPr>
          </a:lstStyle>
          <a:p>
            <a:pPr marL="0" algn="ctr" defTabSz="914400">
              <a:buNone/>
              <a:defRPr kumimoji="1" sz="1800" b="0" i="0" normalizeH="0" noProof="0">
                <a:uLnTx/>
                <a:uFillTx/>
                <a:latin typeface="Century Gothic" panose="020B0502020202020204"/>
                <a:ea typeface="Arial" pitchFamily="34" charset="0"/>
                <a:cs typeface="Arial" pitchFamily="34" charset="0"/>
              </a:defRPr>
            </a:pPr>
            <a:r>
              <a:rPr kumimoji="1" lang="ja-JP" altLang="en-US" sz="2000" b="1" i="0" normalizeH="0" noProof="0">
                <a:solidFill>
                  <a:schemeClr val="tx1">
                    <a:lumMod val="75000"/>
                    <a:lumOff val="25000"/>
                  </a:schemeClr>
                </a:solidFill>
                <a:uLnTx/>
                <a:uFillTx/>
                <a:latin typeface="メイリオ" panose="020B0604030504040204" pitchFamily="50" charset="-128"/>
                <a:ea typeface="メイリオ" panose="020B0604030504040204" pitchFamily="50" charset="-128"/>
                <a:cs typeface="メイリオ" panose="020B0604030504040204" pitchFamily="50" charset="-128"/>
              </a:rPr>
              <a:t>胃がん</a:t>
            </a:r>
            <a:r>
              <a:rPr kumimoji="1" lang="en-US" altLang="ja-JP" sz="2000" b="1" i="0" normalizeH="0" noProof="0" dirty="0">
                <a:solidFill>
                  <a:schemeClr val="tx1">
                    <a:lumMod val="75000"/>
                    <a:lumOff val="25000"/>
                  </a:schemeClr>
                </a:solidFill>
                <a:uLnTx/>
                <a:uFillTx/>
                <a:latin typeface="メイリオ" panose="020B0604030504040204" pitchFamily="50" charset="-128"/>
                <a:ea typeface="メイリオ" panose="020B0604030504040204" pitchFamily="50" charset="-128"/>
                <a:cs typeface="メイリオ" panose="020B0604030504040204" pitchFamily="50" charset="-128"/>
              </a:rPr>
              <a:t> 1.42</a:t>
            </a:r>
            <a:r>
              <a:rPr kumimoji="1" lang="ja-JP" altLang="en-US" sz="2000" b="1" i="0" normalizeH="0" noProof="0">
                <a:solidFill>
                  <a:schemeClr val="tx1">
                    <a:lumMod val="75000"/>
                    <a:lumOff val="25000"/>
                  </a:schemeClr>
                </a:solidFill>
                <a:uLnTx/>
                <a:uFillTx/>
                <a:latin typeface="メイリオ" panose="020B0604030504040204" pitchFamily="50" charset="-128"/>
                <a:ea typeface="メイリオ" panose="020B0604030504040204" pitchFamily="50" charset="-128"/>
                <a:cs typeface="メイリオ" panose="020B0604030504040204" pitchFamily="50" charset="-128"/>
              </a:rPr>
              <a:t>倍</a:t>
            </a:r>
            <a:endParaRPr lang="en-US" altLang="ja-JP"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角丸四角形吹き出し 6">
            <a:extLst>
              <a:ext uri="{FF2B5EF4-FFF2-40B4-BE49-F238E27FC236}">
                <a16:creationId xmlns:a16="http://schemas.microsoft.com/office/drawing/2014/main" id="{ACB45C0E-956F-65E1-0E45-56C2E616EDA5}"/>
              </a:ext>
            </a:extLst>
          </p:cNvPr>
          <p:cNvSpPr/>
          <p:nvPr/>
        </p:nvSpPr>
        <p:spPr>
          <a:xfrm>
            <a:off x="1707120" y="4214181"/>
            <a:ext cx="2995016" cy="432683"/>
          </a:xfrm>
          <a:prstGeom prst="wedgeRoundRectCallout">
            <a:avLst>
              <a:gd name="adj1" fmla="val 78812"/>
              <a:gd name="adj2" fmla="val 50488"/>
              <a:gd name="adj3" fmla="val 16667"/>
            </a:avLst>
          </a:prstGeom>
          <a:solidFill>
            <a:srgbClr val="E8D9FF"/>
          </a:solidFill>
          <a:ln>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tIns="108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9pPr>
          </a:lstStyle>
          <a:p>
            <a:pPr marL="0" algn="ctr" defTabSz="914400">
              <a:buNone/>
              <a:defRPr kumimoji="1" sz="1800" b="0" i="0" normalizeH="0" noProof="0">
                <a:uLnTx/>
                <a:uFillTx/>
                <a:latin typeface="Century Gothic" panose="020B0502020202020204"/>
                <a:ea typeface="Arial" pitchFamily="34" charset="0"/>
                <a:cs typeface="Arial" pitchFamily="34" charset="0"/>
              </a:defRPr>
            </a:pPr>
            <a:r>
              <a:rPr kumimoji="1" lang="ja-JP" altLang="en-US" sz="2400" b="1" i="0" normalizeH="0" noProof="0">
                <a:solidFill>
                  <a:schemeClr val="tx1">
                    <a:lumMod val="75000"/>
                    <a:lumOff val="25000"/>
                  </a:schemeClr>
                </a:solidFill>
                <a:uLnTx/>
                <a:uFillTx/>
                <a:latin typeface="メイリオ" panose="020B0604030504040204" pitchFamily="50" charset="-128"/>
                <a:ea typeface="メイリオ" panose="020B0604030504040204" pitchFamily="50" charset="-128"/>
                <a:cs typeface="メイリオ" panose="020B0604030504040204" pitchFamily="50" charset="-128"/>
              </a:rPr>
              <a:t>肝臓がん</a:t>
            </a:r>
            <a:r>
              <a:rPr kumimoji="1" lang="en-US" altLang="ja-JP" sz="2400" b="1" i="0" normalizeH="0" noProof="0" dirty="0">
                <a:solidFill>
                  <a:schemeClr val="tx1">
                    <a:lumMod val="75000"/>
                    <a:lumOff val="25000"/>
                  </a:schemeClr>
                </a:solidFill>
                <a:uLnTx/>
                <a:uFillTx/>
                <a:latin typeface="メイリオ" panose="020B0604030504040204" pitchFamily="50" charset="-128"/>
                <a:ea typeface="メイリオ" panose="020B0604030504040204" pitchFamily="50" charset="-128"/>
                <a:cs typeface="メイリオ" panose="020B0604030504040204" pitchFamily="50" charset="-128"/>
              </a:rPr>
              <a:t> 1.74</a:t>
            </a:r>
            <a:r>
              <a:rPr kumimoji="1" lang="ja-JP" altLang="en-US" sz="2400" b="1" i="0" normalizeH="0" noProof="0">
                <a:solidFill>
                  <a:schemeClr val="tx1">
                    <a:lumMod val="75000"/>
                    <a:lumOff val="25000"/>
                  </a:schemeClr>
                </a:solidFill>
                <a:uLnTx/>
                <a:uFillTx/>
                <a:latin typeface="メイリオ" panose="020B0604030504040204" pitchFamily="50" charset="-128"/>
                <a:ea typeface="メイリオ" panose="020B0604030504040204" pitchFamily="50" charset="-128"/>
                <a:cs typeface="メイリオ" panose="020B0604030504040204" pitchFamily="50" charset="-128"/>
              </a:rPr>
              <a:t>倍</a:t>
            </a:r>
            <a:endPar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角丸四角形吹き出し 7">
            <a:extLst>
              <a:ext uri="{FF2B5EF4-FFF2-40B4-BE49-F238E27FC236}">
                <a16:creationId xmlns:a16="http://schemas.microsoft.com/office/drawing/2014/main" id="{911A95E8-4366-99D8-3B36-1315A22D294A}"/>
              </a:ext>
            </a:extLst>
          </p:cNvPr>
          <p:cNvSpPr/>
          <p:nvPr/>
        </p:nvSpPr>
        <p:spPr>
          <a:xfrm>
            <a:off x="6467796" y="3286911"/>
            <a:ext cx="3226117" cy="567052"/>
          </a:xfrm>
          <a:prstGeom prst="wedgeRoundRectCallout">
            <a:avLst>
              <a:gd name="adj1" fmla="val -59840"/>
              <a:gd name="adj2" fmla="val 33834"/>
              <a:gd name="adj3" fmla="val 16667"/>
            </a:avLst>
          </a:prstGeom>
          <a:solidFill>
            <a:srgbClr val="E8D9FF"/>
          </a:solidFill>
          <a:ln>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tIns="108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9pPr>
          </a:lstStyle>
          <a:p>
            <a:pPr marL="0" algn="ctr" defTabSz="914400">
              <a:buNone/>
              <a:defRPr kumimoji="1" sz="1800" b="0" i="0" normalizeH="0" noProof="0">
                <a:uLnTx/>
                <a:uFillTx/>
                <a:latin typeface="Century Gothic" panose="020B0502020202020204"/>
                <a:ea typeface="Arial" pitchFamily="34" charset="0"/>
                <a:cs typeface="Arial" pitchFamily="34" charset="0"/>
              </a:defRPr>
            </a:pPr>
            <a:r>
              <a:rPr kumimoji="1" lang="ja-JP" altLang="en-US" sz="3200" b="1" i="0" normalizeH="0" noProof="0">
                <a:solidFill>
                  <a:srgbClr val="FF0000"/>
                </a:solidFill>
                <a:uLnTx/>
                <a:uFillTx/>
                <a:latin typeface="メイリオ" panose="020B0604030504040204" pitchFamily="50" charset="-128"/>
                <a:ea typeface="メイリオ" panose="020B0604030504040204" pitchFamily="50" charset="-128"/>
                <a:cs typeface="メイリオ" panose="020B0604030504040204" pitchFamily="50" charset="-128"/>
              </a:rPr>
              <a:t>肺がん</a:t>
            </a:r>
            <a:r>
              <a:rPr kumimoji="1" lang="en-US" altLang="ja-JP" sz="3200" b="1" i="0" normalizeH="0" noProof="0" dirty="0">
                <a:solidFill>
                  <a:srgbClr val="FF0000"/>
                </a:solidFill>
                <a:uLnTx/>
                <a:uFillTx/>
                <a:latin typeface="メイリオ" panose="020B0604030504040204" pitchFamily="50" charset="-128"/>
                <a:ea typeface="メイリオ" panose="020B0604030504040204" pitchFamily="50" charset="-128"/>
                <a:cs typeface="メイリオ" panose="020B0604030504040204" pitchFamily="50" charset="-128"/>
              </a:rPr>
              <a:t> 3.85</a:t>
            </a:r>
            <a:r>
              <a:rPr kumimoji="1" lang="ja-JP" altLang="en-US" sz="3200" b="1" i="0" normalizeH="0" noProof="0">
                <a:solidFill>
                  <a:srgbClr val="FF0000"/>
                </a:solidFill>
                <a:uLnTx/>
                <a:uFillTx/>
                <a:latin typeface="メイリオ" panose="020B0604030504040204" pitchFamily="50" charset="-128"/>
                <a:ea typeface="メイリオ" panose="020B0604030504040204" pitchFamily="50" charset="-128"/>
                <a:cs typeface="メイリオ" panose="020B0604030504040204" pitchFamily="50" charset="-128"/>
              </a:rPr>
              <a:t>倍</a:t>
            </a:r>
            <a:endParaRPr lang="en-US" altLang="ja-JP" sz="32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角丸四角形吹き出し 9">
            <a:extLst>
              <a:ext uri="{FF2B5EF4-FFF2-40B4-BE49-F238E27FC236}">
                <a16:creationId xmlns:a16="http://schemas.microsoft.com/office/drawing/2014/main" id="{FD6BCCC3-C67E-634C-BCE7-89514786C475}"/>
              </a:ext>
            </a:extLst>
          </p:cNvPr>
          <p:cNvSpPr/>
          <p:nvPr/>
        </p:nvSpPr>
        <p:spPr>
          <a:xfrm>
            <a:off x="7032523" y="4827921"/>
            <a:ext cx="3360837" cy="567052"/>
          </a:xfrm>
          <a:prstGeom prst="wedgeRoundRectCallout">
            <a:avLst>
              <a:gd name="adj1" fmla="val -78988"/>
              <a:gd name="adj2" fmla="val -10282"/>
              <a:gd name="adj3" fmla="val 16667"/>
            </a:avLst>
          </a:prstGeom>
          <a:solidFill>
            <a:srgbClr val="E8D9FF"/>
          </a:solidFill>
          <a:ln>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tIns="108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9pPr>
          </a:lstStyle>
          <a:p>
            <a:pPr marL="0" algn="ctr" defTabSz="914400">
              <a:buNone/>
              <a:defRPr kumimoji="1" sz="1800" b="0" i="0" normalizeH="0" noProof="0">
                <a:uLnTx/>
                <a:uFillTx/>
                <a:latin typeface="Century Gothic" panose="020B0502020202020204"/>
                <a:ea typeface="Arial" pitchFamily="34" charset="0"/>
                <a:cs typeface="Arial" pitchFamily="34" charset="0"/>
              </a:defRPr>
            </a:pPr>
            <a:r>
              <a:rPr kumimoji="1" lang="ja-JP" altLang="en-US" sz="2400" b="1" i="0" normalizeH="0" noProof="0">
                <a:solidFill>
                  <a:schemeClr val="tx1">
                    <a:lumMod val="75000"/>
                    <a:lumOff val="25000"/>
                  </a:schemeClr>
                </a:solidFill>
                <a:uLnTx/>
                <a:uFillTx/>
                <a:latin typeface="メイリオ" panose="020B0604030504040204" pitchFamily="50" charset="-128"/>
                <a:ea typeface="メイリオ" panose="020B0604030504040204" pitchFamily="50" charset="-128"/>
                <a:cs typeface="メイリオ" panose="020B0604030504040204" pitchFamily="50" charset="-128"/>
              </a:rPr>
              <a:t>腎臓がん　</a:t>
            </a:r>
            <a:r>
              <a:rPr kumimoji="1" lang="en-US" altLang="ja-JP" sz="2400" b="1" i="0" normalizeH="0" noProof="0" dirty="0">
                <a:solidFill>
                  <a:schemeClr val="tx1">
                    <a:lumMod val="75000"/>
                    <a:lumOff val="25000"/>
                  </a:schemeClr>
                </a:solidFill>
                <a:uLnTx/>
                <a:uFillTx/>
                <a:latin typeface="メイリオ" panose="020B0604030504040204" pitchFamily="50" charset="-128"/>
                <a:ea typeface="メイリオ" panose="020B0604030504040204" pitchFamily="50" charset="-128"/>
                <a:cs typeface="メイリオ" panose="020B0604030504040204" pitchFamily="50" charset="-128"/>
              </a:rPr>
              <a:t>1.51</a:t>
            </a:r>
            <a:r>
              <a:rPr kumimoji="1" lang="ja-JP" altLang="en-US" sz="2400" b="1" i="0" normalizeH="0" noProof="0">
                <a:solidFill>
                  <a:schemeClr val="tx1">
                    <a:lumMod val="75000"/>
                    <a:lumOff val="25000"/>
                  </a:schemeClr>
                </a:solidFill>
                <a:uLnTx/>
                <a:uFillTx/>
                <a:latin typeface="メイリオ" panose="020B0604030504040204" pitchFamily="50" charset="-128"/>
                <a:ea typeface="メイリオ" panose="020B0604030504040204" pitchFamily="50" charset="-128"/>
                <a:cs typeface="メイリオ" panose="020B0604030504040204" pitchFamily="50" charset="-128"/>
              </a:rPr>
              <a:t>倍</a:t>
            </a:r>
            <a:endPar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角丸四角形吹き出し 11">
            <a:extLst>
              <a:ext uri="{FF2B5EF4-FFF2-40B4-BE49-F238E27FC236}">
                <a16:creationId xmlns:a16="http://schemas.microsoft.com/office/drawing/2014/main" id="{071FD633-250A-506C-1590-F1DFB6924A92}"/>
              </a:ext>
            </a:extLst>
          </p:cNvPr>
          <p:cNvSpPr/>
          <p:nvPr/>
        </p:nvSpPr>
        <p:spPr>
          <a:xfrm>
            <a:off x="790472" y="5440251"/>
            <a:ext cx="4405487" cy="692497"/>
          </a:xfrm>
          <a:prstGeom prst="wedgeRoundRectCallout">
            <a:avLst>
              <a:gd name="adj1" fmla="val 60531"/>
              <a:gd name="adj2" fmla="val 28619"/>
              <a:gd name="adj3" fmla="val 16667"/>
            </a:avLst>
          </a:prstGeom>
          <a:solidFill>
            <a:srgbClr val="E8D9FF"/>
          </a:solidFill>
          <a:ln>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tIns="108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9pPr>
          </a:lstStyle>
          <a:p>
            <a:pPr marL="0" algn="ctr" defTabSz="914400">
              <a:buNone/>
              <a:defRPr kumimoji="1" sz="1800" b="0" i="0" normalizeH="0" noProof="0">
                <a:uLnTx/>
                <a:uFillTx/>
                <a:latin typeface="Century Gothic" panose="020B0502020202020204"/>
                <a:ea typeface="Arial" pitchFamily="34" charset="0"/>
                <a:cs typeface="Arial" pitchFamily="34" charset="0"/>
              </a:defRPr>
            </a:pPr>
            <a:r>
              <a:rPr kumimoji="1" lang="ja-JP" altLang="en-US" sz="3200" b="1" i="0" normalizeH="0" noProof="0">
                <a:solidFill>
                  <a:srgbClr val="FF0000"/>
                </a:solidFill>
                <a:uLnTx/>
                <a:uFillTx/>
                <a:latin typeface="メイリオ" panose="020B0604030504040204" pitchFamily="50" charset="-128"/>
                <a:ea typeface="メイリオ" panose="020B0604030504040204" pitchFamily="50" charset="-128"/>
                <a:cs typeface="メイリオ" panose="020B0604030504040204" pitchFamily="50" charset="-128"/>
              </a:rPr>
              <a:t>ぼうこうがん</a:t>
            </a:r>
            <a:r>
              <a:rPr kumimoji="1" lang="en-US" altLang="ja-JP" sz="3200" b="1" i="0" normalizeH="0" noProof="0" dirty="0">
                <a:solidFill>
                  <a:srgbClr val="FF0000"/>
                </a:solidFill>
                <a:uLnTx/>
                <a:uFillTx/>
                <a:latin typeface="メイリオ" panose="020B0604030504040204" pitchFamily="50" charset="-128"/>
                <a:ea typeface="メイリオ" panose="020B0604030504040204" pitchFamily="50" charset="-128"/>
                <a:cs typeface="メイリオ" panose="020B0604030504040204" pitchFamily="50" charset="-128"/>
              </a:rPr>
              <a:t> 4.30</a:t>
            </a:r>
            <a:r>
              <a:rPr kumimoji="1" lang="ja-JP" altLang="en-US" sz="3200" b="1" i="0" normalizeH="0" noProof="0">
                <a:solidFill>
                  <a:srgbClr val="FF0000"/>
                </a:solidFill>
                <a:uLnTx/>
                <a:uFillTx/>
                <a:latin typeface="メイリオ" panose="020B0604030504040204" pitchFamily="50" charset="-128"/>
                <a:ea typeface="メイリオ" panose="020B0604030504040204" pitchFamily="50" charset="-128"/>
                <a:cs typeface="メイリオ" panose="020B0604030504040204" pitchFamily="50" charset="-128"/>
              </a:rPr>
              <a:t>倍</a:t>
            </a:r>
            <a:endParaRPr lang="en-US" altLang="ja-JP" sz="32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角丸四角形吹き出し 17">
            <a:extLst>
              <a:ext uri="{FF2B5EF4-FFF2-40B4-BE49-F238E27FC236}">
                <a16:creationId xmlns:a16="http://schemas.microsoft.com/office/drawing/2014/main" id="{D35C1D2B-2598-0C67-0BBE-79868A0C1914}"/>
              </a:ext>
            </a:extLst>
          </p:cNvPr>
          <p:cNvSpPr/>
          <p:nvPr/>
        </p:nvSpPr>
        <p:spPr>
          <a:xfrm>
            <a:off x="1461977" y="2177379"/>
            <a:ext cx="3360837" cy="590317"/>
          </a:xfrm>
          <a:prstGeom prst="wedgeRoundRectCallout">
            <a:avLst>
              <a:gd name="adj1" fmla="val 58856"/>
              <a:gd name="adj2" fmla="val 13406"/>
              <a:gd name="adj3" fmla="val 16667"/>
            </a:avLst>
          </a:prstGeom>
          <a:solidFill>
            <a:srgbClr val="E8D9FF"/>
          </a:solidFill>
          <a:ln>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lIns="108000" tIns="72000" bIns="0" rtlCol="0" anchor="b"/>
          <a:lstStyle>
            <a:defPPr>
              <a:defRPr lang="ja-JP"/>
            </a:defPPr>
          </a:lstStyle>
          <a:p>
            <a:pPr marL="0" algn="ctr" defTabSz="914400">
              <a:buNone/>
              <a:defRPr kumimoji="1" sz="1800" b="0" i="0" normalizeH="0" noProof="0">
                <a:uLnTx/>
                <a:uFillTx/>
                <a:latin typeface="Century Gothic" panose="020B0502020202020204"/>
                <a:ea typeface="Arial" pitchFamily="34" charset="0"/>
                <a:cs typeface="Arial" pitchFamily="34" charset="0"/>
              </a:defRPr>
            </a:pPr>
            <a:r>
              <a:rPr kumimoji="1" lang="ja-JP" altLang="en-US" sz="3200" b="1" i="0" normalizeH="0" noProof="0">
                <a:solidFill>
                  <a:srgbClr val="FF0000"/>
                </a:solidFill>
                <a:uLnTx/>
                <a:uFillTx/>
                <a:latin typeface="メイリオ" panose="020B0604030504040204" pitchFamily="50" charset="-128"/>
                <a:ea typeface="メイリオ" panose="020B0604030504040204" pitchFamily="50" charset="-128"/>
                <a:cs typeface="メイリオ" panose="020B0604030504040204" pitchFamily="50" charset="-128"/>
              </a:rPr>
              <a:t>喉頭がん</a:t>
            </a:r>
            <a:r>
              <a:rPr kumimoji="1" lang="en-US" altLang="ja-JP" sz="3200" b="1" i="0" normalizeH="0" noProof="0" dirty="0">
                <a:solidFill>
                  <a:srgbClr val="FF0000"/>
                </a:solidFill>
                <a:uLnTx/>
                <a:uFillTx/>
                <a:latin typeface="メイリオ" panose="020B0604030504040204" pitchFamily="50" charset="-128"/>
                <a:ea typeface="メイリオ" panose="020B0604030504040204" pitchFamily="50" charset="-128"/>
                <a:cs typeface="メイリオ" panose="020B0604030504040204" pitchFamily="50" charset="-128"/>
              </a:rPr>
              <a:t> 4.5</a:t>
            </a:r>
            <a:r>
              <a:rPr kumimoji="1" lang="ja-JP" altLang="en-US" sz="3200" b="1" i="0" normalizeH="0" noProof="0">
                <a:solidFill>
                  <a:srgbClr val="FF0000"/>
                </a:solidFill>
                <a:uLnTx/>
                <a:uFillTx/>
                <a:latin typeface="メイリオ" panose="020B0604030504040204" pitchFamily="50" charset="-128"/>
                <a:ea typeface="メイリオ" panose="020B0604030504040204" pitchFamily="50" charset="-128"/>
                <a:cs typeface="メイリオ" panose="020B0604030504040204" pitchFamily="50" charset="-128"/>
              </a:rPr>
              <a:t>倍</a:t>
            </a:r>
            <a:endParaRPr lang="en-US" altLang="ja-JP" sz="32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7" name="角丸四角形吹き出し 36">
            <a:extLst>
              <a:ext uri="{FF2B5EF4-FFF2-40B4-BE49-F238E27FC236}">
                <a16:creationId xmlns:a16="http://schemas.microsoft.com/office/drawing/2014/main" id="{7F6C02E5-DF54-441F-DB59-839B1170CAA1}"/>
              </a:ext>
            </a:extLst>
          </p:cNvPr>
          <p:cNvSpPr/>
          <p:nvPr/>
        </p:nvSpPr>
        <p:spPr>
          <a:xfrm>
            <a:off x="2532239" y="3000259"/>
            <a:ext cx="2995016" cy="567052"/>
          </a:xfrm>
          <a:prstGeom prst="wedgeRoundRectCallout">
            <a:avLst>
              <a:gd name="adj1" fmla="val 55995"/>
              <a:gd name="adj2" fmla="val 22973"/>
              <a:gd name="adj3" fmla="val 16667"/>
            </a:avLst>
          </a:prstGeom>
          <a:solidFill>
            <a:srgbClr val="E8D9FF"/>
          </a:solidFill>
          <a:ln>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tIns="108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9pPr>
          </a:lstStyle>
          <a:p>
            <a:pPr marL="0" algn="ctr" defTabSz="914400">
              <a:buNone/>
              <a:defRPr kumimoji="1" sz="1800" b="0" i="0" normalizeH="0" noProof="0">
                <a:uLnTx/>
                <a:uFillTx/>
                <a:latin typeface="Century Gothic" panose="020B0502020202020204"/>
                <a:ea typeface="Arial" pitchFamily="34" charset="0"/>
                <a:cs typeface="Arial" pitchFamily="34" charset="0"/>
              </a:defRPr>
            </a:pPr>
            <a:r>
              <a:rPr kumimoji="1" lang="ja-JP" altLang="en-US" sz="2400" b="1" i="0" normalizeH="0" noProof="0">
                <a:solidFill>
                  <a:srgbClr val="FF0000"/>
                </a:solidFill>
                <a:uLnTx/>
                <a:uFillTx/>
                <a:latin typeface="メイリオ" panose="020B0604030504040204" pitchFamily="50" charset="-128"/>
                <a:ea typeface="メイリオ" panose="020B0604030504040204" pitchFamily="50" charset="-128"/>
                <a:cs typeface="メイリオ" panose="020B0604030504040204" pitchFamily="50" charset="-128"/>
              </a:rPr>
              <a:t>食道がん　</a:t>
            </a:r>
            <a:r>
              <a:rPr kumimoji="1" lang="en-US" altLang="ja-JP" sz="2400" b="1" i="0" normalizeH="0" noProof="0" dirty="0">
                <a:solidFill>
                  <a:srgbClr val="FF0000"/>
                </a:solidFill>
                <a:uLnTx/>
                <a:uFillTx/>
                <a:latin typeface="メイリオ" panose="020B0604030504040204" pitchFamily="50" charset="-128"/>
                <a:ea typeface="メイリオ" panose="020B0604030504040204" pitchFamily="50" charset="-128"/>
                <a:cs typeface="メイリオ" panose="020B0604030504040204" pitchFamily="50" charset="-128"/>
              </a:rPr>
              <a:t>2.96</a:t>
            </a:r>
            <a:r>
              <a:rPr kumimoji="1" lang="ja-JP" altLang="en-US" sz="2400" b="1" i="0" normalizeH="0" noProof="0">
                <a:solidFill>
                  <a:srgbClr val="FF0000"/>
                </a:solidFill>
                <a:uLnTx/>
                <a:uFillTx/>
                <a:latin typeface="メイリオ" panose="020B0604030504040204" pitchFamily="50" charset="-128"/>
                <a:ea typeface="メイリオ" panose="020B0604030504040204" pitchFamily="50" charset="-128"/>
                <a:cs typeface="メイリオ" panose="020B0604030504040204" pitchFamily="50" charset="-128"/>
              </a:rPr>
              <a:t>倍</a:t>
            </a:r>
            <a:endParaRPr lang="en-US" altLang="ja-JP" sz="24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
            <a:extLst>
              <a:ext uri="{FF2B5EF4-FFF2-40B4-BE49-F238E27FC236}">
                <a16:creationId xmlns:a16="http://schemas.microsoft.com/office/drawing/2014/main" id="{3EEA0482-5F9E-60D8-B8BE-B2D750C14EA5}"/>
              </a:ext>
            </a:extLst>
          </p:cNvPr>
          <p:cNvSpPr txBox="1"/>
          <p:nvPr/>
        </p:nvSpPr>
        <p:spPr>
          <a:xfrm>
            <a:off x="8026886" y="6448227"/>
            <a:ext cx="3374642" cy="307777"/>
          </a:xfrm>
          <a:prstGeom prst="rect">
            <a:avLst/>
          </a:prstGeom>
          <a:noFill/>
        </p:spPr>
        <p:txBody>
          <a:bodyPr wrap="none" rtlCol="0">
            <a:spAutoFit/>
          </a:bodyPr>
          <a:lstStyle/>
          <a:p>
            <a:r>
              <a:rPr lang="ja-JP" altLang="en-US" sz="1400"/>
              <a:t>出典：</a:t>
            </a:r>
            <a:r>
              <a:rPr lang="en" altLang="ja-JP" sz="1400" dirty="0"/>
              <a:t>J Epidemiol 2008; 18(6) 251-264</a:t>
            </a:r>
            <a:endParaRPr kumimoji="1" lang="ja-JP" altLang="en-US" sz="1400"/>
          </a:p>
        </p:txBody>
      </p:sp>
      <p:sp>
        <p:nvSpPr>
          <p:cNvPr id="2" name="テキスト ボックス 1">
            <a:extLst>
              <a:ext uri="{FF2B5EF4-FFF2-40B4-BE49-F238E27FC236}">
                <a16:creationId xmlns:a16="http://schemas.microsoft.com/office/drawing/2014/main" id="{DA13A54C-B0C0-F900-06B7-677079B59912}"/>
              </a:ext>
            </a:extLst>
          </p:cNvPr>
          <p:cNvSpPr txBox="1"/>
          <p:nvPr/>
        </p:nvSpPr>
        <p:spPr>
          <a:xfrm>
            <a:off x="1653151" y="1884553"/>
            <a:ext cx="646331" cy="369332"/>
          </a:xfrm>
          <a:prstGeom prst="rect">
            <a:avLst/>
          </a:prstGeom>
          <a:noFill/>
        </p:spPr>
        <p:txBody>
          <a:bodyPr wrap="none" rtlCol="0">
            <a:spAutoFit/>
          </a:bodyPr>
          <a:lstStyle/>
          <a:p>
            <a:r>
              <a:rPr kumimoji="1" lang="ja-JP" altLang="en-US" b="1"/>
              <a:t>こう</a:t>
            </a:r>
          </a:p>
        </p:txBody>
      </p:sp>
      <p:sp>
        <p:nvSpPr>
          <p:cNvPr id="5" name="テキスト ボックス 4">
            <a:extLst>
              <a:ext uri="{FF2B5EF4-FFF2-40B4-BE49-F238E27FC236}">
                <a16:creationId xmlns:a16="http://schemas.microsoft.com/office/drawing/2014/main" id="{3EE9A374-4727-60BC-5C5A-C925F1C0F9C5}"/>
              </a:ext>
            </a:extLst>
          </p:cNvPr>
          <p:cNvSpPr txBox="1"/>
          <p:nvPr/>
        </p:nvSpPr>
        <p:spPr>
          <a:xfrm>
            <a:off x="7322152" y="4556395"/>
            <a:ext cx="646331" cy="369332"/>
          </a:xfrm>
          <a:prstGeom prst="rect">
            <a:avLst/>
          </a:prstGeom>
          <a:noFill/>
        </p:spPr>
        <p:txBody>
          <a:bodyPr wrap="none" rtlCol="0">
            <a:spAutoFit/>
          </a:bodyPr>
          <a:lstStyle/>
          <a:p>
            <a:r>
              <a:rPr kumimoji="1" lang="ja-JP" altLang="en-US" b="1"/>
              <a:t>じん</a:t>
            </a:r>
          </a:p>
        </p:txBody>
      </p:sp>
      <p:sp>
        <p:nvSpPr>
          <p:cNvPr id="9" name="テキスト ボックス 8">
            <a:extLst>
              <a:ext uri="{FF2B5EF4-FFF2-40B4-BE49-F238E27FC236}">
                <a16:creationId xmlns:a16="http://schemas.microsoft.com/office/drawing/2014/main" id="{1106634E-CED2-9382-AD88-420FD36ACE73}"/>
              </a:ext>
            </a:extLst>
          </p:cNvPr>
          <p:cNvSpPr txBox="1"/>
          <p:nvPr/>
        </p:nvSpPr>
        <p:spPr>
          <a:xfrm>
            <a:off x="1853636" y="4611076"/>
            <a:ext cx="646331" cy="369332"/>
          </a:xfrm>
          <a:prstGeom prst="rect">
            <a:avLst/>
          </a:prstGeom>
          <a:noFill/>
        </p:spPr>
        <p:txBody>
          <a:bodyPr wrap="none" rtlCol="0">
            <a:spAutoFit/>
          </a:bodyPr>
          <a:lstStyle/>
          <a:p>
            <a:r>
              <a:rPr kumimoji="1" lang="ja-JP" altLang="en-US" b="1"/>
              <a:t>すい</a:t>
            </a:r>
          </a:p>
        </p:txBody>
      </p:sp>
      <p:sp>
        <p:nvSpPr>
          <p:cNvPr id="11" name="テキスト ボックス 10">
            <a:extLst>
              <a:ext uri="{FF2B5EF4-FFF2-40B4-BE49-F238E27FC236}">
                <a16:creationId xmlns:a16="http://schemas.microsoft.com/office/drawing/2014/main" id="{00D5F61D-7BAF-20B4-9A0D-0402A7119087}"/>
              </a:ext>
            </a:extLst>
          </p:cNvPr>
          <p:cNvSpPr txBox="1"/>
          <p:nvPr/>
        </p:nvSpPr>
        <p:spPr>
          <a:xfrm>
            <a:off x="1880620" y="3881397"/>
            <a:ext cx="646331" cy="369332"/>
          </a:xfrm>
          <a:prstGeom prst="rect">
            <a:avLst/>
          </a:prstGeom>
          <a:noFill/>
        </p:spPr>
        <p:txBody>
          <a:bodyPr wrap="none" rtlCol="0">
            <a:spAutoFit/>
          </a:bodyPr>
          <a:lstStyle/>
          <a:p>
            <a:r>
              <a:rPr kumimoji="1" lang="ja-JP" altLang="en-US" b="1"/>
              <a:t>かん</a:t>
            </a:r>
          </a:p>
        </p:txBody>
      </p:sp>
    </p:spTree>
    <p:extLst>
      <p:ext uri="{BB962C8B-B14F-4D97-AF65-F5344CB8AC3E}">
        <p14:creationId xmlns:p14="http://schemas.microsoft.com/office/powerpoint/2010/main" val="383856379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58FE82C2-F39C-18E5-403C-A9CFB3C3F952}"/>
              </a:ext>
            </a:extLst>
          </p:cNvPr>
          <p:cNvSpPr txBox="1">
            <a:spLocks/>
          </p:cNvSpPr>
          <p:nvPr/>
        </p:nvSpPr>
        <p:spPr>
          <a:xfrm>
            <a:off x="838200" y="8510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a:t>どれだけのがんが予防可能なのか？</a:t>
            </a:r>
          </a:p>
        </p:txBody>
      </p:sp>
      <p:pic>
        <p:nvPicPr>
          <p:cNvPr id="7" name="図 6">
            <a:extLst>
              <a:ext uri="{FF2B5EF4-FFF2-40B4-BE49-F238E27FC236}">
                <a16:creationId xmlns:a16="http://schemas.microsoft.com/office/drawing/2014/main" id="{F23D9A33-BEF3-EABE-6773-24CC09646E37}"/>
              </a:ext>
            </a:extLst>
          </p:cNvPr>
          <p:cNvPicPr>
            <a:picLocks noChangeAspect="1"/>
          </p:cNvPicPr>
          <p:nvPr/>
        </p:nvPicPr>
        <p:blipFill>
          <a:blip r:embed="rId3"/>
          <a:stretch>
            <a:fillRect/>
          </a:stretch>
        </p:blipFill>
        <p:spPr>
          <a:xfrm>
            <a:off x="190500" y="969780"/>
            <a:ext cx="11668125" cy="5517138"/>
          </a:xfrm>
          <a:prstGeom prst="rect">
            <a:avLst/>
          </a:prstGeom>
        </p:spPr>
      </p:pic>
      <p:sp>
        <p:nvSpPr>
          <p:cNvPr id="8" name="テキスト ボックス 7">
            <a:extLst>
              <a:ext uri="{FF2B5EF4-FFF2-40B4-BE49-F238E27FC236}">
                <a16:creationId xmlns:a16="http://schemas.microsoft.com/office/drawing/2014/main" id="{CC2C9370-709B-B390-C602-E389CF5CB38E}"/>
              </a:ext>
            </a:extLst>
          </p:cNvPr>
          <p:cNvSpPr txBox="1"/>
          <p:nvPr/>
        </p:nvSpPr>
        <p:spPr>
          <a:xfrm>
            <a:off x="3704166" y="6495990"/>
            <a:ext cx="8487834" cy="400110"/>
          </a:xfrm>
          <a:prstGeom prst="rect">
            <a:avLst/>
          </a:prstGeom>
          <a:noFill/>
        </p:spPr>
        <p:txBody>
          <a:bodyPr wrap="square" rtlCol="0">
            <a:spAutoFit/>
          </a:bodyPr>
          <a:lstStyle/>
          <a:p>
            <a:r>
              <a:rPr kumimoji="1" lang="ja-JP" altLang="en-US" sz="1000"/>
              <a:t>出典：国立がん研究センターがん対策研究所　予防関連プロジェクト</a:t>
            </a:r>
            <a:r>
              <a:rPr lang="ja-JP" altLang="en-US" sz="1000"/>
              <a:t>　</a:t>
            </a:r>
            <a:r>
              <a:rPr kumimoji="1" lang="ja-JP" altLang="en-US" sz="1000"/>
              <a:t>科学的根拠に基づくリスク評価とがん予防ガイドライン提言に関する研究</a:t>
            </a:r>
            <a:endParaRPr kumimoji="1" lang="en-US" altLang="ja-JP" sz="1000" dirty="0"/>
          </a:p>
          <a:p>
            <a:r>
              <a:rPr lang="en" altLang="ja-JP" sz="1000" dirty="0"/>
              <a:t>          Inoue, M. et al.: Glob Health Med, 2022; 4(1).26-36</a:t>
            </a:r>
            <a:r>
              <a:rPr lang="ja-JP" altLang="en-US" sz="1000"/>
              <a:t>より作成</a:t>
            </a:r>
            <a:endParaRPr kumimoji="1" lang="ja-JP" altLang="en-US" sz="1000"/>
          </a:p>
        </p:txBody>
      </p:sp>
    </p:spTree>
    <p:extLst>
      <p:ext uri="{BB962C8B-B14F-4D97-AF65-F5344CB8AC3E}">
        <p14:creationId xmlns:p14="http://schemas.microsoft.com/office/powerpoint/2010/main" val="17370271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B63A87B8-C16C-F82B-FBF3-9DEB5C65A32B}"/>
              </a:ext>
            </a:extLst>
          </p:cNvPr>
          <p:cNvSpPr txBox="1"/>
          <p:nvPr/>
        </p:nvSpPr>
        <p:spPr>
          <a:xfrm>
            <a:off x="4270467" y="153564"/>
            <a:ext cx="4801314" cy="707886"/>
          </a:xfrm>
          <a:prstGeom prst="rect">
            <a:avLst/>
          </a:prstGeom>
          <a:noFill/>
        </p:spPr>
        <p:txBody>
          <a:bodyPr wrap="none" rtlCol="0">
            <a:spAutoFit/>
          </a:bodyPr>
          <a:lstStyle/>
          <a:p>
            <a:r>
              <a:rPr lang="ja-JP" altLang="en-US" sz="4000" b="1">
                <a:solidFill>
                  <a:schemeClr val="bg1"/>
                </a:solidFill>
              </a:rPr>
              <a:t>がんと関係する感染</a:t>
            </a:r>
            <a:endParaRPr lang="en-US" altLang="ja-JP" sz="4000" b="1" dirty="0">
              <a:solidFill>
                <a:schemeClr val="bg1"/>
              </a:solidFill>
            </a:endParaRPr>
          </a:p>
        </p:txBody>
      </p:sp>
      <p:pic>
        <p:nvPicPr>
          <p:cNvPr id="12" name="Picture 2" descr="C:\Users\nakamura\Desktop\サタケさんイラストスライド化拡大-03.png">
            <a:extLst>
              <a:ext uri="{FF2B5EF4-FFF2-40B4-BE49-F238E27FC236}">
                <a16:creationId xmlns:a16="http://schemas.microsoft.com/office/drawing/2014/main" id="{281A68A6-AA52-3F23-8A91-829CBEFDA6A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039927" y="714892"/>
            <a:ext cx="3360838" cy="5989544"/>
          </a:xfrm>
          <a:prstGeom prst="rect">
            <a:avLst/>
          </a:prstGeom>
          <a:noFill/>
          <a:extLst>
            <a:ext uri="{909E8E84-426E-40DD-AFC4-6F175D3DCCD1}">
              <a14:hiddenFill xmlns:a14="http://schemas.microsoft.com/office/drawing/2010/main">
                <a:solidFill>
                  <a:srgbClr val="FFFFFF"/>
                </a:solidFill>
              </a14:hiddenFill>
            </a:ext>
          </a:extLst>
        </p:spPr>
      </p:pic>
      <p:sp>
        <p:nvSpPr>
          <p:cNvPr id="14" name="角丸四角形吹き出し 13">
            <a:extLst>
              <a:ext uri="{FF2B5EF4-FFF2-40B4-BE49-F238E27FC236}">
                <a16:creationId xmlns:a16="http://schemas.microsoft.com/office/drawing/2014/main" id="{58DA9ACB-ECD9-1F86-0888-0B500B4D2712}"/>
              </a:ext>
            </a:extLst>
          </p:cNvPr>
          <p:cNvSpPr/>
          <p:nvPr/>
        </p:nvSpPr>
        <p:spPr>
          <a:xfrm>
            <a:off x="6671124" y="1728305"/>
            <a:ext cx="3694698" cy="974261"/>
          </a:xfrm>
          <a:prstGeom prst="wedgeRoundRectCallout">
            <a:avLst>
              <a:gd name="adj1" fmla="val -64448"/>
              <a:gd name="adj2" fmla="val 193247"/>
              <a:gd name="adj3" fmla="val 16667"/>
            </a:avLst>
          </a:prstGeom>
          <a:solidFill>
            <a:srgbClr val="E8D9FF"/>
          </a:solidFill>
          <a:ln>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tIns="108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9pPr>
          </a:lstStyle>
          <a:p>
            <a:pPr marL="0" algn="ctr" defTabSz="914400">
              <a:buNone/>
              <a:defRPr kumimoji="1" sz="1800" b="0" i="0" normalizeH="0" noProof="0">
                <a:uLnTx/>
                <a:uFillTx/>
                <a:latin typeface="Century Gothic" panose="020B0502020202020204"/>
                <a:ea typeface="Arial" pitchFamily="34" charset="0"/>
                <a:cs typeface="Arial" pitchFamily="34" charset="0"/>
              </a:defRPr>
            </a:pPr>
            <a:r>
              <a:rPr kumimoji="1" lang="ja-JP" altLang="en-US" sz="4000" b="1" i="0" normalizeH="0" noProof="0">
                <a:solidFill>
                  <a:schemeClr val="tx1">
                    <a:lumMod val="75000"/>
                    <a:lumOff val="25000"/>
                  </a:schemeClr>
                </a:solidFill>
                <a:uLnTx/>
                <a:uFillTx/>
                <a:latin typeface="メイリオ" panose="020B0604030504040204" pitchFamily="50" charset="-128"/>
                <a:ea typeface="メイリオ" panose="020B0604030504040204" pitchFamily="50" charset="-128"/>
                <a:cs typeface="メイリオ" panose="020B0604030504040204" pitchFamily="50" charset="-128"/>
              </a:rPr>
              <a:t>胃がん</a:t>
            </a:r>
            <a:endParaRPr lang="en-US" altLang="ja-JP" sz="40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角丸四角形吹き出し 14">
            <a:extLst>
              <a:ext uri="{FF2B5EF4-FFF2-40B4-BE49-F238E27FC236}">
                <a16:creationId xmlns:a16="http://schemas.microsoft.com/office/drawing/2014/main" id="{8BB6EA0D-AD69-B1C7-97D3-BB8BF10E5CF9}"/>
              </a:ext>
            </a:extLst>
          </p:cNvPr>
          <p:cNvSpPr/>
          <p:nvPr/>
        </p:nvSpPr>
        <p:spPr>
          <a:xfrm>
            <a:off x="7732212" y="4417675"/>
            <a:ext cx="2947574" cy="915225"/>
          </a:xfrm>
          <a:prstGeom prst="wedgeRoundRectCallout">
            <a:avLst>
              <a:gd name="adj1" fmla="val -124978"/>
              <a:gd name="adj2" fmla="val -68799"/>
              <a:gd name="adj3" fmla="val 16667"/>
            </a:avLst>
          </a:prstGeom>
          <a:solidFill>
            <a:srgbClr val="E8D9FF"/>
          </a:solidFill>
          <a:ln>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tIns="108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9pPr>
          </a:lstStyle>
          <a:p>
            <a:pPr marL="0" algn="ctr" defTabSz="914400">
              <a:buNone/>
              <a:defRPr kumimoji="1" sz="1800" b="0" i="0" normalizeH="0" noProof="0">
                <a:uLnTx/>
                <a:uFillTx/>
                <a:latin typeface="Century Gothic" panose="020B0502020202020204"/>
                <a:ea typeface="Arial" pitchFamily="34" charset="0"/>
                <a:cs typeface="Arial" pitchFamily="34" charset="0"/>
              </a:defRPr>
            </a:pPr>
            <a:r>
              <a:rPr kumimoji="1" lang="ja-JP" altLang="en-US" sz="4000" b="1" i="0" normalizeH="0" noProof="0">
                <a:solidFill>
                  <a:schemeClr val="tx1">
                    <a:lumMod val="75000"/>
                    <a:lumOff val="25000"/>
                  </a:schemeClr>
                </a:solidFill>
                <a:uLnTx/>
                <a:uFillTx/>
                <a:latin typeface="メイリオ" panose="020B0604030504040204" pitchFamily="50" charset="-128"/>
                <a:ea typeface="メイリオ" panose="020B0604030504040204" pitchFamily="50" charset="-128"/>
                <a:cs typeface="メイリオ" panose="020B0604030504040204" pitchFamily="50" charset="-128"/>
              </a:rPr>
              <a:t>肝臓がん</a:t>
            </a:r>
            <a:endParaRPr lang="en-US" altLang="ja-JP" sz="40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26" name="グループ化 25">
            <a:extLst>
              <a:ext uri="{FF2B5EF4-FFF2-40B4-BE49-F238E27FC236}">
                <a16:creationId xmlns:a16="http://schemas.microsoft.com/office/drawing/2014/main" id="{AC2798AE-319C-1DCA-42A6-7DD0ECB14326}"/>
              </a:ext>
            </a:extLst>
          </p:cNvPr>
          <p:cNvGrpSpPr/>
          <p:nvPr/>
        </p:nvGrpSpPr>
        <p:grpSpPr>
          <a:xfrm>
            <a:off x="440618" y="2789100"/>
            <a:ext cx="3694698" cy="974262"/>
            <a:chOff x="5750291" y="3742057"/>
            <a:chExt cx="1545001" cy="528114"/>
          </a:xfrm>
        </p:grpSpPr>
        <p:sp>
          <p:nvSpPr>
            <p:cNvPr id="27" name="角丸四角形吹き出し 26">
              <a:extLst>
                <a:ext uri="{FF2B5EF4-FFF2-40B4-BE49-F238E27FC236}">
                  <a16:creationId xmlns:a16="http://schemas.microsoft.com/office/drawing/2014/main" id="{B9DDE6D2-B8FE-73F5-0C4D-89A7E5317BFF}"/>
                </a:ext>
              </a:extLst>
            </p:cNvPr>
            <p:cNvSpPr/>
            <p:nvPr/>
          </p:nvSpPr>
          <p:spPr>
            <a:xfrm>
              <a:off x="5750291" y="3742057"/>
              <a:ext cx="1545001" cy="528114"/>
            </a:xfrm>
            <a:prstGeom prst="wedgeRoundRectCallout">
              <a:avLst>
                <a:gd name="adj1" fmla="val 96816"/>
                <a:gd name="adj2" fmla="val 226119"/>
                <a:gd name="adj3" fmla="val 16667"/>
              </a:avLst>
            </a:prstGeom>
            <a:solidFill>
              <a:srgbClr val="E8D9FF"/>
            </a:solidFill>
            <a:ln>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tIns="72000" bIns="0" rtlCol="0" anchor="b"/>
            <a:lstStyle>
              <a:defPPr>
                <a:defRPr lang="ja-JP"/>
              </a:defPPr>
            </a:lstStyle>
            <a:p>
              <a:pPr marL="0" algn="ctr" defTabSz="914400">
                <a:buNone/>
                <a:defRPr kumimoji="1" sz="1800" b="0" i="0" normalizeH="0" noProof="0">
                  <a:uLnTx/>
                  <a:uFillTx/>
                  <a:latin typeface="Century Gothic" panose="020B0502020202020204"/>
                  <a:ea typeface="Arial" pitchFamily="34" charset="0"/>
                  <a:cs typeface="Arial" pitchFamily="34" charset="0"/>
                </a:defRPr>
              </a:pPr>
              <a:r>
                <a:rPr kumimoji="1" lang="ja-JP" altLang="en-US" sz="4000" b="1" i="0" normalizeH="0" noProof="0">
                  <a:solidFill>
                    <a:schemeClr val="tx1">
                      <a:lumMod val="75000"/>
                      <a:lumOff val="25000"/>
                    </a:schemeClr>
                  </a:solidFill>
                  <a:uLnTx/>
                  <a:uFillTx/>
                  <a:latin typeface="メイリオ" panose="020B0604030504040204" pitchFamily="50" charset="-128"/>
                  <a:ea typeface="メイリオ" panose="020B0604030504040204" pitchFamily="50" charset="-128"/>
                  <a:cs typeface="メイリオ" panose="020B0604030504040204" pitchFamily="50" charset="-128"/>
                </a:rPr>
                <a:t>子宮頸がん</a:t>
              </a:r>
              <a:endParaRPr lang="en-US" altLang="ja-JP" sz="40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 name="正方形/長方形 27">
              <a:extLst>
                <a:ext uri="{FF2B5EF4-FFF2-40B4-BE49-F238E27FC236}">
                  <a16:creationId xmlns:a16="http://schemas.microsoft.com/office/drawing/2014/main" id="{11CAFC80-BC0B-671D-06C7-3A042F127D8A}"/>
                </a:ext>
              </a:extLst>
            </p:cNvPr>
            <p:cNvSpPr/>
            <p:nvPr/>
          </p:nvSpPr>
          <p:spPr>
            <a:xfrm>
              <a:off x="6405140" y="3765859"/>
              <a:ext cx="237429" cy="183519"/>
            </a:xfrm>
            <a:prstGeom prst="rect">
              <a:avLst/>
            </a:prstGeom>
          </p:spPr>
          <p:txBody>
            <a:bodyPr wrap="none">
              <a:spAutoFit/>
            </a:bodyPr>
            <a:lstStyle>
              <a:defPPr>
                <a:defRPr lang="ja-JP"/>
              </a:defPPr>
            </a:lstStyle>
            <a:p>
              <a:pPr marL="0" algn="ctr" defTabSz="914400">
                <a:buNone/>
                <a:defRPr kumimoji="1" sz="1800" b="0" i="0" normalizeH="0" noProof="0">
                  <a:uLnTx/>
                  <a:uFillTx/>
                  <a:latin typeface="+mn-lt"/>
                  <a:ea typeface="+mn-ea"/>
                  <a:cs typeface="+mn-cs"/>
                </a:defRPr>
              </a:pPr>
              <a:r>
                <a:rPr kumimoji="1" lang="ja-JP" altLang="en-US" sz="1600" b="1" i="0" normalizeH="0" noProof="0" err="1">
                  <a:solidFill>
                    <a:schemeClr val="tx1">
                      <a:lumMod val="75000"/>
                      <a:lumOff val="25000"/>
                    </a:schemeClr>
                  </a:solidFill>
                  <a:uLnTx/>
                  <a:uFillTx/>
                  <a:latin typeface="HGP創英角ｺﾞｼｯｸUB" panose="020B0900000000000000" pitchFamily="50" charset="-128"/>
                  <a:ea typeface="HGP創英角ｺﾞｼｯｸUB" panose="020B0900000000000000" pitchFamily="50" charset="-128"/>
                  <a:cs typeface="メイリオ" panose="020B0604030504040204" pitchFamily="50" charset="-128"/>
                </a:rPr>
                <a:t>けい</a:t>
              </a:r>
              <a:endParaRPr lang="en-US" altLang="ja-JP" sz="1600" b="1"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cs typeface="メイリオ" panose="020B0604030504040204" pitchFamily="50" charset="-128"/>
              </a:endParaRPr>
            </a:p>
          </p:txBody>
        </p:sp>
      </p:grpSp>
      <p:sp>
        <p:nvSpPr>
          <p:cNvPr id="43" name="角丸四角形 42">
            <a:extLst>
              <a:ext uri="{FF2B5EF4-FFF2-40B4-BE49-F238E27FC236}">
                <a16:creationId xmlns:a16="http://schemas.microsoft.com/office/drawing/2014/main" id="{57CE3F1A-6A71-438E-8450-91840F899EBD}"/>
              </a:ext>
            </a:extLst>
          </p:cNvPr>
          <p:cNvSpPr/>
          <p:nvPr/>
        </p:nvSpPr>
        <p:spPr>
          <a:xfrm>
            <a:off x="9806609" y="2440325"/>
            <a:ext cx="1696278" cy="684602"/>
          </a:xfrm>
          <a:prstGeom prst="roundRect">
            <a:avLst/>
          </a:prstGeom>
          <a:ln w="57150"/>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2400" b="1"/>
              <a:t>ピロリ菌</a:t>
            </a:r>
          </a:p>
        </p:txBody>
      </p:sp>
      <p:sp>
        <p:nvSpPr>
          <p:cNvPr id="44" name="角丸四角形 43">
            <a:extLst>
              <a:ext uri="{FF2B5EF4-FFF2-40B4-BE49-F238E27FC236}">
                <a16:creationId xmlns:a16="http://schemas.microsoft.com/office/drawing/2014/main" id="{02387851-23E7-0097-29CE-922AA651E05A}"/>
              </a:ext>
            </a:extLst>
          </p:cNvPr>
          <p:cNvSpPr/>
          <p:nvPr/>
        </p:nvSpPr>
        <p:spPr>
          <a:xfrm>
            <a:off x="9620345" y="5163646"/>
            <a:ext cx="2118882" cy="684602"/>
          </a:xfrm>
          <a:prstGeom prst="roundRect">
            <a:avLst/>
          </a:prstGeom>
          <a:ln w="57150"/>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2400" b="1"/>
              <a:t>肝炎ウィルス</a:t>
            </a:r>
            <a:endParaRPr kumimoji="1" lang="en-US" altLang="ja-JP" sz="2400" b="1" dirty="0"/>
          </a:p>
        </p:txBody>
      </p:sp>
      <p:sp>
        <p:nvSpPr>
          <p:cNvPr id="45" name="角丸四角形 44">
            <a:extLst>
              <a:ext uri="{FF2B5EF4-FFF2-40B4-BE49-F238E27FC236}">
                <a16:creationId xmlns:a16="http://schemas.microsoft.com/office/drawing/2014/main" id="{6CD23EAF-E76B-A85B-E382-3531185A01C4}"/>
              </a:ext>
            </a:extLst>
          </p:cNvPr>
          <p:cNvSpPr/>
          <p:nvPr/>
        </p:nvSpPr>
        <p:spPr>
          <a:xfrm>
            <a:off x="392924" y="2184108"/>
            <a:ext cx="3694698" cy="684602"/>
          </a:xfrm>
          <a:prstGeom prst="roundRect">
            <a:avLst/>
          </a:prstGeom>
          <a:ln w="57150"/>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sz="2400" b="1"/>
              <a:t>ヒロパピローマウィルス</a:t>
            </a:r>
            <a:endParaRPr kumimoji="1" lang="ja-JP" altLang="en-US" sz="2400" b="1"/>
          </a:p>
        </p:txBody>
      </p:sp>
      <p:pic>
        <p:nvPicPr>
          <p:cNvPr id="2" name="Picture 2">
            <a:extLst>
              <a:ext uri="{FF2B5EF4-FFF2-40B4-BE49-F238E27FC236}">
                <a16:creationId xmlns:a16="http://schemas.microsoft.com/office/drawing/2014/main" id="{6D43F89A-F778-C4A9-D75B-0C6C3B0558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618" y="3871756"/>
            <a:ext cx="3206756" cy="2986244"/>
          </a:xfrm>
          <a:prstGeom prst="rect">
            <a:avLst/>
          </a:prstGeom>
          <a:noFill/>
          <a:extLst>
            <a:ext uri="{909E8E84-426E-40DD-AFC4-6F175D3DCCD1}">
              <a14:hiddenFill xmlns:a14="http://schemas.microsoft.com/office/drawing/2010/main">
                <a:solidFill>
                  <a:srgbClr val="FFFFFF"/>
                </a:solidFill>
              </a14:hiddenFill>
            </a:ext>
          </a:extLst>
        </p:spPr>
      </p:pic>
      <p:sp>
        <p:nvSpPr>
          <p:cNvPr id="3" name="テキスト ボックス 2">
            <a:extLst>
              <a:ext uri="{FF2B5EF4-FFF2-40B4-BE49-F238E27FC236}">
                <a16:creationId xmlns:a16="http://schemas.microsoft.com/office/drawing/2014/main" id="{20E1F215-F94D-FD79-7118-1498020F739F}"/>
              </a:ext>
            </a:extLst>
          </p:cNvPr>
          <p:cNvSpPr txBox="1"/>
          <p:nvPr/>
        </p:nvSpPr>
        <p:spPr>
          <a:xfrm>
            <a:off x="8167366" y="4315119"/>
            <a:ext cx="646331" cy="369332"/>
          </a:xfrm>
          <a:prstGeom prst="rect">
            <a:avLst/>
          </a:prstGeom>
          <a:noFill/>
        </p:spPr>
        <p:txBody>
          <a:bodyPr wrap="none" rtlCol="0">
            <a:spAutoFit/>
          </a:bodyPr>
          <a:lstStyle/>
          <a:p>
            <a:r>
              <a:rPr kumimoji="1" lang="ja-JP" altLang="en-US" b="1"/>
              <a:t>かん</a:t>
            </a:r>
          </a:p>
        </p:txBody>
      </p:sp>
      <p:sp>
        <p:nvSpPr>
          <p:cNvPr id="5" name="テキスト ボックス 4">
            <a:extLst>
              <a:ext uri="{FF2B5EF4-FFF2-40B4-BE49-F238E27FC236}">
                <a16:creationId xmlns:a16="http://schemas.microsoft.com/office/drawing/2014/main" id="{725932C5-7080-1AC6-9586-D036A5DED061}"/>
              </a:ext>
            </a:extLst>
          </p:cNvPr>
          <p:cNvSpPr txBox="1"/>
          <p:nvPr/>
        </p:nvSpPr>
        <p:spPr>
          <a:xfrm>
            <a:off x="9643291" y="5093726"/>
            <a:ext cx="646331" cy="369332"/>
          </a:xfrm>
          <a:prstGeom prst="rect">
            <a:avLst/>
          </a:prstGeom>
          <a:noFill/>
        </p:spPr>
        <p:txBody>
          <a:bodyPr wrap="none" rtlCol="0">
            <a:spAutoFit/>
          </a:bodyPr>
          <a:lstStyle/>
          <a:p>
            <a:r>
              <a:rPr kumimoji="1" lang="ja-JP" altLang="en-US" b="1"/>
              <a:t>かん</a:t>
            </a:r>
          </a:p>
        </p:txBody>
      </p:sp>
    </p:spTree>
    <p:extLst>
      <p:ext uri="{BB962C8B-B14F-4D97-AF65-F5344CB8AC3E}">
        <p14:creationId xmlns:p14="http://schemas.microsoft.com/office/powerpoint/2010/main" val="1339364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00B1068-2321-21E2-40A5-7D93AC88A286}"/>
              </a:ext>
            </a:extLst>
          </p:cNvPr>
          <p:cNvSpPr>
            <a:spLocks noGrp="1"/>
          </p:cNvSpPr>
          <p:nvPr>
            <p:ph type="title"/>
          </p:nvPr>
        </p:nvSpPr>
        <p:spPr>
          <a:xfrm>
            <a:off x="1115992" y="383642"/>
            <a:ext cx="10515600" cy="1325563"/>
          </a:xfrm>
        </p:spPr>
        <p:txBody>
          <a:bodyPr/>
          <a:lstStyle/>
          <a:p>
            <a:r>
              <a:rPr kumimoji="1" lang="en-US" altLang="ja-JP" dirty="0"/>
              <a:t>HPV</a:t>
            </a:r>
            <a:r>
              <a:rPr kumimoji="1" lang="ja-JP" altLang="en-US"/>
              <a:t>ヒトパピローマウィルスってなに？</a:t>
            </a:r>
          </a:p>
        </p:txBody>
      </p:sp>
      <p:graphicFrame>
        <p:nvGraphicFramePr>
          <p:cNvPr id="4" name="図表 3">
            <a:extLst>
              <a:ext uri="{FF2B5EF4-FFF2-40B4-BE49-F238E27FC236}">
                <a16:creationId xmlns:a16="http://schemas.microsoft.com/office/drawing/2014/main" id="{38EA88F1-440E-2EEF-8664-4AC4ED8EFE07}"/>
              </a:ext>
            </a:extLst>
          </p:cNvPr>
          <p:cNvGraphicFramePr/>
          <p:nvPr/>
        </p:nvGraphicFramePr>
        <p:xfrm>
          <a:off x="1005305" y="1439333"/>
          <a:ext cx="11026274"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テキスト ボックス 6">
            <a:extLst>
              <a:ext uri="{FF2B5EF4-FFF2-40B4-BE49-F238E27FC236}">
                <a16:creationId xmlns:a16="http://schemas.microsoft.com/office/drawing/2014/main" id="{F97763FE-552C-B3A8-3E8E-678E97BA9545}"/>
              </a:ext>
            </a:extLst>
          </p:cNvPr>
          <p:cNvSpPr txBox="1"/>
          <p:nvPr/>
        </p:nvSpPr>
        <p:spPr>
          <a:xfrm>
            <a:off x="288758" y="3751124"/>
            <a:ext cx="4134465" cy="523220"/>
          </a:xfrm>
          <a:prstGeom prst="rect">
            <a:avLst/>
          </a:prstGeom>
          <a:noFill/>
        </p:spPr>
        <p:txBody>
          <a:bodyPr wrap="none" rtlCol="0">
            <a:spAutoFit/>
          </a:bodyPr>
          <a:lstStyle/>
          <a:p>
            <a:r>
              <a:rPr kumimoji="1" lang="ja-JP" altLang="en-US" sz="2800"/>
              <a:t>どうやって感染するの？</a:t>
            </a:r>
          </a:p>
        </p:txBody>
      </p:sp>
      <p:sp>
        <p:nvSpPr>
          <p:cNvPr id="3" name="テキスト ボックス 2">
            <a:extLst>
              <a:ext uri="{FF2B5EF4-FFF2-40B4-BE49-F238E27FC236}">
                <a16:creationId xmlns:a16="http://schemas.microsoft.com/office/drawing/2014/main" id="{C9067AC7-B272-897A-16AC-1FF3D9ABCB4E}"/>
              </a:ext>
            </a:extLst>
          </p:cNvPr>
          <p:cNvSpPr txBox="1"/>
          <p:nvPr/>
        </p:nvSpPr>
        <p:spPr>
          <a:xfrm>
            <a:off x="5141343" y="1642010"/>
            <a:ext cx="646331" cy="369332"/>
          </a:xfrm>
          <a:prstGeom prst="rect">
            <a:avLst/>
          </a:prstGeom>
          <a:noFill/>
        </p:spPr>
        <p:txBody>
          <a:bodyPr wrap="none" rtlCol="0">
            <a:spAutoFit/>
          </a:bodyPr>
          <a:lstStyle/>
          <a:p>
            <a:r>
              <a:rPr kumimoji="1" lang="ja-JP" altLang="en-US" b="1">
                <a:solidFill>
                  <a:schemeClr val="bg1"/>
                </a:solidFill>
              </a:rPr>
              <a:t>けい</a:t>
            </a:r>
          </a:p>
        </p:txBody>
      </p:sp>
      <p:sp>
        <p:nvSpPr>
          <p:cNvPr id="5" name="テキスト ボックス 4">
            <a:extLst>
              <a:ext uri="{FF2B5EF4-FFF2-40B4-BE49-F238E27FC236}">
                <a16:creationId xmlns:a16="http://schemas.microsoft.com/office/drawing/2014/main" id="{11E99000-2DE9-C24A-22CE-10A16E6DB585}"/>
              </a:ext>
            </a:extLst>
          </p:cNvPr>
          <p:cNvSpPr txBox="1"/>
          <p:nvPr/>
        </p:nvSpPr>
        <p:spPr>
          <a:xfrm>
            <a:off x="7401465" y="3244334"/>
            <a:ext cx="1107996" cy="369332"/>
          </a:xfrm>
          <a:prstGeom prst="rect">
            <a:avLst/>
          </a:prstGeom>
          <a:noFill/>
        </p:spPr>
        <p:txBody>
          <a:bodyPr wrap="none" rtlCol="0">
            <a:spAutoFit/>
          </a:bodyPr>
          <a:lstStyle/>
          <a:p>
            <a:r>
              <a:rPr kumimoji="1" lang="ja-JP" altLang="en-US" b="1">
                <a:solidFill>
                  <a:schemeClr val="bg1"/>
                </a:solidFill>
              </a:rPr>
              <a:t>いんけい</a:t>
            </a:r>
          </a:p>
        </p:txBody>
      </p:sp>
      <p:sp>
        <p:nvSpPr>
          <p:cNvPr id="8" name="テキスト ボックス 7">
            <a:extLst>
              <a:ext uri="{FF2B5EF4-FFF2-40B4-BE49-F238E27FC236}">
                <a16:creationId xmlns:a16="http://schemas.microsoft.com/office/drawing/2014/main" id="{E0394907-A2D6-4F9A-D4BB-4D88D3F0A15D}"/>
              </a:ext>
            </a:extLst>
          </p:cNvPr>
          <p:cNvSpPr txBox="1"/>
          <p:nvPr/>
        </p:nvSpPr>
        <p:spPr>
          <a:xfrm>
            <a:off x="6480528" y="1680110"/>
            <a:ext cx="646331" cy="369332"/>
          </a:xfrm>
          <a:prstGeom prst="rect">
            <a:avLst/>
          </a:prstGeom>
          <a:noFill/>
        </p:spPr>
        <p:txBody>
          <a:bodyPr wrap="none" rtlCol="0">
            <a:spAutoFit/>
          </a:bodyPr>
          <a:lstStyle/>
          <a:p>
            <a:r>
              <a:rPr kumimoji="1" lang="ja-JP" altLang="en-US" b="1">
                <a:solidFill>
                  <a:schemeClr val="bg1"/>
                </a:solidFill>
              </a:rPr>
              <a:t>こう</a:t>
            </a:r>
          </a:p>
        </p:txBody>
      </p:sp>
      <p:sp>
        <p:nvSpPr>
          <p:cNvPr id="9" name="テキスト ボックス 8">
            <a:extLst>
              <a:ext uri="{FF2B5EF4-FFF2-40B4-BE49-F238E27FC236}">
                <a16:creationId xmlns:a16="http://schemas.microsoft.com/office/drawing/2014/main" id="{BCD5339A-5C0F-7168-73B8-DB5C8683CD09}"/>
              </a:ext>
            </a:extLst>
          </p:cNvPr>
          <p:cNvSpPr txBox="1"/>
          <p:nvPr/>
        </p:nvSpPr>
        <p:spPr>
          <a:xfrm>
            <a:off x="4910511" y="5638800"/>
            <a:ext cx="877163" cy="369332"/>
          </a:xfrm>
          <a:prstGeom prst="rect">
            <a:avLst/>
          </a:prstGeom>
          <a:noFill/>
        </p:spPr>
        <p:txBody>
          <a:bodyPr wrap="none" rtlCol="0">
            <a:spAutoFit/>
          </a:bodyPr>
          <a:lstStyle/>
          <a:p>
            <a:r>
              <a:rPr kumimoji="1" lang="ja-JP" altLang="en-US" b="1">
                <a:solidFill>
                  <a:schemeClr val="bg1"/>
                </a:solidFill>
              </a:rPr>
              <a:t>しょう</a:t>
            </a:r>
          </a:p>
        </p:txBody>
      </p:sp>
    </p:spTree>
    <p:extLst>
      <p:ext uri="{BB962C8B-B14F-4D97-AF65-F5344CB8AC3E}">
        <p14:creationId xmlns:p14="http://schemas.microsoft.com/office/powerpoint/2010/main" val="17097284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927F000-45CB-367B-A9D0-B61FE9DA76F5}"/>
              </a:ext>
            </a:extLst>
          </p:cNvPr>
          <p:cNvSpPr txBox="1"/>
          <p:nvPr/>
        </p:nvSpPr>
        <p:spPr>
          <a:xfrm>
            <a:off x="2885024" y="211356"/>
            <a:ext cx="6421951" cy="707886"/>
          </a:xfrm>
          <a:prstGeom prst="rect">
            <a:avLst/>
          </a:prstGeom>
          <a:noFill/>
        </p:spPr>
        <p:txBody>
          <a:bodyPr wrap="none" rtlCol="0">
            <a:spAutoFit/>
          </a:bodyPr>
          <a:lstStyle/>
          <a:p>
            <a:r>
              <a:rPr kumimoji="1" lang="en-US" altLang="ja-JP" sz="4000" b="1" dirty="0">
                <a:solidFill>
                  <a:schemeClr val="bg1"/>
                </a:solidFill>
              </a:rPr>
              <a:t>HPV</a:t>
            </a:r>
            <a:r>
              <a:rPr kumimoji="1" lang="ja-JP" altLang="en-US" sz="4000" b="1">
                <a:solidFill>
                  <a:schemeClr val="bg1"/>
                </a:solidFill>
              </a:rPr>
              <a:t>ワクチンと子宮頸がん</a:t>
            </a:r>
            <a:endParaRPr kumimoji="1" lang="ja-JP" altLang="en-US" sz="4000">
              <a:solidFill>
                <a:schemeClr val="bg1"/>
              </a:solidFill>
            </a:endParaRPr>
          </a:p>
        </p:txBody>
      </p:sp>
      <p:sp>
        <p:nvSpPr>
          <p:cNvPr id="3" name="テキスト ボックス 2">
            <a:extLst>
              <a:ext uri="{FF2B5EF4-FFF2-40B4-BE49-F238E27FC236}">
                <a16:creationId xmlns:a16="http://schemas.microsoft.com/office/drawing/2014/main" id="{66B4484B-16AA-8972-B943-18CB00D4955A}"/>
              </a:ext>
            </a:extLst>
          </p:cNvPr>
          <p:cNvSpPr txBox="1"/>
          <p:nvPr/>
        </p:nvSpPr>
        <p:spPr>
          <a:xfrm>
            <a:off x="7533876" y="15280"/>
            <a:ext cx="646331" cy="369332"/>
          </a:xfrm>
          <a:prstGeom prst="rect">
            <a:avLst/>
          </a:prstGeom>
          <a:noFill/>
        </p:spPr>
        <p:txBody>
          <a:bodyPr wrap="none" rtlCol="0">
            <a:spAutoFit/>
          </a:bodyPr>
          <a:lstStyle/>
          <a:p>
            <a:r>
              <a:rPr kumimoji="1" lang="ja-JP" altLang="en-US" b="1">
                <a:solidFill>
                  <a:schemeClr val="bg1"/>
                </a:solidFill>
              </a:rPr>
              <a:t>けい</a:t>
            </a:r>
          </a:p>
        </p:txBody>
      </p:sp>
      <p:graphicFrame>
        <p:nvGraphicFramePr>
          <p:cNvPr id="4" name="コンテンツ プレースホルダー 5">
            <a:extLst>
              <a:ext uri="{FF2B5EF4-FFF2-40B4-BE49-F238E27FC236}">
                <a16:creationId xmlns:a16="http://schemas.microsoft.com/office/drawing/2014/main" id="{3E5D8D1C-48CB-9FE4-7B5A-509BEC5FED27}"/>
              </a:ext>
            </a:extLst>
          </p:cNvPr>
          <p:cNvGraphicFramePr>
            <a:graphicFrameLocks/>
          </p:cNvGraphicFramePr>
          <p:nvPr>
            <p:extLst>
              <p:ext uri="{D42A27DB-BD31-4B8C-83A1-F6EECF244321}">
                <p14:modId xmlns:p14="http://schemas.microsoft.com/office/powerpoint/2010/main" val="2289501544"/>
              </p:ext>
            </p:extLst>
          </p:nvPr>
        </p:nvGraphicFramePr>
        <p:xfrm>
          <a:off x="552450" y="1181100"/>
          <a:ext cx="10801349" cy="5397677"/>
        </p:xfrm>
        <a:graphic>
          <a:graphicData uri="http://schemas.openxmlformats.org/drawingml/2006/chart">
            <c:chart xmlns:c="http://schemas.openxmlformats.org/drawingml/2006/chart" xmlns:r="http://schemas.openxmlformats.org/officeDocument/2006/relationships" r:id="rId3"/>
          </a:graphicData>
        </a:graphic>
      </p:graphicFrame>
      <p:sp>
        <p:nvSpPr>
          <p:cNvPr id="5" name="テキスト ボックス 4">
            <a:extLst>
              <a:ext uri="{FF2B5EF4-FFF2-40B4-BE49-F238E27FC236}">
                <a16:creationId xmlns:a16="http://schemas.microsoft.com/office/drawing/2014/main" id="{B410FACC-A2D7-7B2A-2701-AB386ABC279E}"/>
              </a:ext>
            </a:extLst>
          </p:cNvPr>
          <p:cNvSpPr txBox="1"/>
          <p:nvPr/>
        </p:nvSpPr>
        <p:spPr>
          <a:xfrm>
            <a:off x="1253209" y="1312389"/>
            <a:ext cx="4615645" cy="830997"/>
          </a:xfrm>
          <a:prstGeom prst="rect">
            <a:avLst/>
          </a:prstGeom>
          <a:noFill/>
        </p:spPr>
        <p:txBody>
          <a:bodyPr wrap="square" rtlCol="0">
            <a:spAutoFit/>
          </a:bodyPr>
          <a:lstStyle/>
          <a:p>
            <a:r>
              <a:rPr kumimoji="1" lang="ja-JP" altLang="en-US" sz="2400" b="1"/>
              <a:t>接種しない場合</a:t>
            </a:r>
            <a:r>
              <a:rPr lang="ja-JP" altLang="en-US" sz="2400" b="1"/>
              <a:t>に</a:t>
            </a:r>
            <a:r>
              <a:rPr kumimoji="1" lang="ja-JP" altLang="en-US" sz="2400" b="1"/>
              <a:t>子宮頸がんに</a:t>
            </a:r>
            <a:endParaRPr kumimoji="1" lang="en-US" altLang="ja-JP" sz="2400" b="1" dirty="0"/>
          </a:p>
          <a:p>
            <a:r>
              <a:rPr kumimoji="1" lang="ja-JP" altLang="en-US" sz="2400" b="1"/>
              <a:t>なるリスクを</a:t>
            </a:r>
            <a:r>
              <a:rPr kumimoji="1" lang="en-US" altLang="ja-JP" sz="2400" b="1" dirty="0"/>
              <a:t>100</a:t>
            </a:r>
            <a:r>
              <a:rPr kumimoji="1" lang="ja-JP" altLang="en-US" sz="2400" b="1"/>
              <a:t>とすると</a:t>
            </a:r>
            <a:r>
              <a:rPr kumimoji="1" lang="en-US" altLang="ja-JP" sz="2400" b="1" dirty="0"/>
              <a:t>…</a:t>
            </a:r>
            <a:endParaRPr kumimoji="1" lang="ja-JP" altLang="en-US" sz="2400" b="1"/>
          </a:p>
        </p:txBody>
      </p:sp>
      <p:sp>
        <p:nvSpPr>
          <p:cNvPr id="6" name="テキスト ボックス 5">
            <a:extLst>
              <a:ext uri="{FF2B5EF4-FFF2-40B4-BE49-F238E27FC236}">
                <a16:creationId xmlns:a16="http://schemas.microsoft.com/office/drawing/2014/main" id="{AFCE5A4C-66FF-F273-AAD9-F548EC1E97EA}"/>
              </a:ext>
            </a:extLst>
          </p:cNvPr>
          <p:cNvSpPr txBox="1"/>
          <p:nvPr/>
        </p:nvSpPr>
        <p:spPr>
          <a:xfrm>
            <a:off x="3115237" y="3587550"/>
            <a:ext cx="891591" cy="584775"/>
          </a:xfrm>
          <a:prstGeom prst="rect">
            <a:avLst/>
          </a:prstGeom>
          <a:noFill/>
        </p:spPr>
        <p:txBody>
          <a:bodyPr wrap="none" rtlCol="0">
            <a:spAutoFit/>
          </a:bodyPr>
          <a:lstStyle/>
          <a:p>
            <a:r>
              <a:rPr kumimoji="1" lang="en-US" altLang="ja-JP" sz="3200" b="1" dirty="0">
                <a:solidFill>
                  <a:schemeClr val="bg1"/>
                </a:solidFill>
              </a:rPr>
              <a:t>100</a:t>
            </a:r>
          </a:p>
        </p:txBody>
      </p:sp>
      <p:sp>
        <p:nvSpPr>
          <p:cNvPr id="7" name="テキスト ボックス 6">
            <a:extLst>
              <a:ext uri="{FF2B5EF4-FFF2-40B4-BE49-F238E27FC236}">
                <a16:creationId xmlns:a16="http://schemas.microsoft.com/office/drawing/2014/main" id="{F8E19A99-8332-89DD-DF4F-EC11CD7AA58B}"/>
              </a:ext>
            </a:extLst>
          </p:cNvPr>
          <p:cNvSpPr txBox="1"/>
          <p:nvPr/>
        </p:nvSpPr>
        <p:spPr>
          <a:xfrm>
            <a:off x="8321459" y="5297786"/>
            <a:ext cx="655949" cy="584775"/>
          </a:xfrm>
          <a:prstGeom prst="rect">
            <a:avLst/>
          </a:prstGeom>
          <a:noFill/>
        </p:spPr>
        <p:txBody>
          <a:bodyPr wrap="none" rtlCol="0">
            <a:spAutoFit/>
          </a:bodyPr>
          <a:lstStyle/>
          <a:p>
            <a:r>
              <a:rPr lang="en-US" altLang="ja-JP" sz="3200" b="1" dirty="0">
                <a:solidFill>
                  <a:schemeClr val="bg1"/>
                </a:solidFill>
              </a:rPr>
              <a:t>12</a:t>
            </a:r>
            <a:endParaRPr kumimoji="1" lang="ja-JP" altLang="en-US" sz="3200" b="1">
              <a:solidFill>
                <a:schemeClr val="bg1"/>
              </a:solidFill>
            </a:endParaRPr>
          </a:p>
        </p:txBody>
      </p:sp>
      <p:sp>
        <p:nvSpPr>
          <p:cNvPr id="8" name="テキスト ボックス 7">
            <a:extLst>
              <a:ext uri="{FF2B5EF4-FFF2-40B4-BE49-F238E27FC236}">
                <a16:creationId xmlns:a16="http://schemas.microsoft.com/office/drawing/2014/main" id="{D2B00A5D-C55E-A61A-D44C-6E6302D2710D}"/>
              </a:ext>
            </a:extLst>
          </p:cNvPr>
          <p:cNvSpPr txBox="1"/>
          <p:nvPr/>
        </p:nvSpPr>
        <p:spPr>
          <a:xfrm>
            <a:off x="4875432" y="2712959"/>
            <a:ext cx="3567702" cy="2246769"/>
          </a:xfrm>
          <a:prstGeom prst="rect">
            <a:avLst/>
          </a:prstGeom>
          <a:noFill/>
        </p:spPr>
        <p:txBody>
          <a:bodyPr wrap="square" rtlCol="0">
            <a:spAutoFit/>
          </a:bodyPr>
          <a:lstStyle/>
          <a:p>
            <a:r>
              <a:rPr kumimoji="1" lang="en-US" altLang="ja-JP" sz="2800" b="1" dirty="0"/>
              <a:t>17</a:t>
            </a:r>
            <a:r>
              <a:rPr kumimoji="1" lang="ja-JP" altLang="en-US" sz="2800" b="1"/>
              <a:t>歳になる前に</a:t>
            </a:r>
            <a:endParaRPr kumimoji="1" lang="en-US" altLang="ja-JP" sz="2800" b="1" dirty="0"/>
          </a:p>
          <a:p>
            <a:r>
              <a:rPr kumimoji="1" lang="en-US" altLang="ja-JP" sz="2800" b="1" dirty="0"/>
              <a:t>4</a:t>
            </a:r>
            <a:r>
              <a:rPr kumimoji="1" lang="ja-JP" altLang="en-US" sz="2800" b="1"/>
              <a:t>価ワクチンを接種した場合、子宮頸がんにな</a:t>
            </a:r>
            <a:r>
              <a:rPr lang="ja-JP" altLang="en-US" sz="2800" b="1"/>
              <a:t>るリスクは</a:t>
            </a:r>
            <a:r>
              <a:rPr kumimoji="1" lang="en-US" altLang="ja-JP" sz="2800" b="1" dirty="0">
                <a:solidFill>
                  <a:srgbClr val="FF0000"/>
                </a:solidFill>
              </a:rPr>
              <a:t>88%</a:t>
            </a:r>
            <a:r>
              <a:rPr kumimoji="1" lang="ja-JP" altLang="en-US" sz="2800" b="1"/>
              <a:t>低下する</a:t>
            </a:r>
          </a:p>
        </p:txBody>
      </p:sp>
      <p:sp>
        <p:nvSpPr>
          <p:cNvPr id="9" name="文献1) Lei J et al. N Engl J Med 2020;383:1340">
            <a:extLst>
              <a:ext uri="{FF2B5EF4-FFF2-40B4-BE49-F238E27FC236}">
                <a16:creationId xmlns:a16="http://schemas.microsoft.com/office/drawing/2014/main" id="{26DE36DB-34D2-3CD3-9906-65D9FFC8BF6C}"/>
              </a:ext>
            </a:extLst>
          </p:cNvPr>
          <p:cNvSpPr txBox="1"/>
          <p:nvPr/>
        </p:nvSpPr>
        <p:spPr>
          <a:xfrm>
            <a:off x="8649434" y="6422622"/>
            <a:ext cx="3446256" cy="2872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defRPr sz="2700">
                <a:latin typeface="+mn-lt"/>
                <a:ea typeface="+mn-ea"/>
                <a:cs typeface="+mn-cs"/>
                <a:sym typeface="ヒラギノ角ゴ ProN W3"/>
              </a:defRPr>
            </a:lvl1pPr>
          </a:lstStyle>
          <a:p>
            <a:r>
              <a:rPr sz="1200" dirty="0"/>
              <a:t>文献1) Lei J et al. N </a:t>
            </a:r>
            <a:r>
              <a:rPr sz="1200" dirty="0" err="1"/>
              <a:t>Engl</a:t>
            </a:r>
            <a:r>
              <a:rPr sz="1200" dirty="0"/>
              <a:t> J Med 2020;383:1340</a:t>
            </a:r>
          </a:p>
        </p:txBody>
      </p:sp>
      <p:sp>
        <p:nvSpPr>
          <p:cNvPr id="10" name="テキスト ボックス 9">
            <a:extLst>
              <a:ext uri="{FF2B5EF4-FFF2-40B4-BE49-F238E27FC236}">
                <a16:creationId xmlns:a16="http://schemas.microsoft.com/office/drawing/2014/main" id="{D0B3FCC6-3168-3919-ABA5-6FDCFEC5B9A8}"/>
              </a:ext>
            </a:extLst>
          </p:cNvPr>
          <p:cNvSpPr txBox="1"/>
          <p:nvPr/>
        </p:nvSpPr>
        <p:spPr>
          <a:xfrm>
            <a:off x="4211538" y="1062079"/>
            <a:ext cx="663894" cy="369332"/>
          </a:xfrm>
          <a:prstGeom prst="rect">
            <a:avLst/>
          </a:prstGeom>
          <a:noFill/>
        </p:spPr>
        <p:txBody>
          <a:bodyPr wrap="square" rtlCol="0">
            <a:spAutoFit/>
          </a:bodyPr>
          <a:lstStyle/>
          <a:p>
            <a:r>
              <a:rPr kumimoji="1" lang="ja-JP" altLang="en-US" b="1"/>
              <a:t>けい</a:t>
            </a:r>
          </a:p>
        </p:txBody>
      </p:sp>
      <p:sp>
        <p:nvSpPr>
          <p:cNvPr id="11" name="テキスト ボックス 10">
            <a:extLst>
              <a:ext uri="{FF2B5EF4-FFF2-40B4-BE49-F238E27FC236}">
                <a16:creationId xmlns:a16="http://schemas.microsoft.com/office/drawing/2014/main" id="{64A35C98-0F49-130E-F2C1-90B70592AE8F}"/>
              </a:ext>
            </a:extLst>
          </p:cNvPr>
          <p:cNvSpPr txBox="1"/>
          <p:nvPr/>
        </p:nvSpPr>
        <p:spPr>
          <a:xfrm>
            <a:off x="7286910" y="3442264"/>
            <a:ext cx="646331" cy="369332"/>
          </a:xfrm>
          <a:prstGeom prst="rect">
            <a:avLst/>
          </a:prstGeom>
          <a:noFill/>
        </p:spPr>
        <p:txBody>
          <a:bodyPr wrap="none" rtlCol="0">
            <a:spAutoFit/>
          </a:bodyPr>
          <a:lstStyle/>
          <a:p>
            <a:r>
              <a:rPr lang="ja-JP" altLang="en-US"/>
              <a:t>けい</a:t>
            </a:r>
            <a:endParaRPr kumimoji="1" lang="en-US" altLang="ja-JP" dirty="0"/>
          </a:p>
        </p:txBody>
      </p:sp>
      <p:sp>
        <p:nvSpPr>
          <p:cNvPr id="12" name="テキスト ボックス 11">
            <a:extLst>
              <a:ext uri="{FF2B5EF4-FFF2-40B4-BE49-F238E27FC236}">
                <a16:creationId xmlns:a16="http://schemas.microsoft.com/office/drawing/2014/main" id="{A913B988-B89C-D625-8DA8-2A19A3A6B2BA}"/>
              </a:ext>
            </a:extLst>
          </p:cNvPr>
          <p:cNvSpPr txBox="1"/>
          <p:nvPr/>
        </p:nvSpPr>
        <p:spPr>
          <a:xfrm>
            <a:off x="5222523" y="2451101"/>
            <a:ext cx="646331" cy="369332"/>
          </a:xfrm>
          <a:prstGeom prst="rect">
            <a:avLst/>
          </a:prstGeom>
          <a:noFill/>
        </p:spPr>
        <p:txBody>
          <a:bodyPr wrap="none" rtlCol="0">
            <a:spAutoFit/>
          </a:bodyPr>
          <a:lstStyle/>
          <a:p>
            <a:r>
              <a:rPr kumimoji="1" lang="ja-JP" altLang="en-US" b="1"/>
              <a:t>さい</a:t>
            </a:r>
          </a:p>
        </p:txBody>
      </p:sp>
    </p:spTree>
    <p:extLst>
      <p:ext uri="{BB962C8B-B14F-4D97-AF65-F5344CB8AC3E}">
        <p14:creationId xmlns:p14="http://schemas.microsoft.com/office/powerpoint/2010/main" val="279404754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テキスト ボックス 11"/>
          <p:cNvSpPr txBox="1"/>
          <p:nvPr/>
        </p:nvSpPr>
        <p:spPr>
          <a:xfrm>
            <a:off x="756745" y="197266"/>
            <a:ext cx="10200289" cy="692497"/>
          </a:xfrm>
          <a:prstGeom prst="rect">
            <a:avLst/>
          </a:prstGeom>
          <a:noFill/>
          <a:effectLst/>
        </p:spPr>
        <p:txBody>
          <a:bodyPr wrap="square" rtlCol="0">
            <a:spAutoFit/>
          </a:bodyPr>
          <a:lstStyle>
            <a:defPPr>
              <a:defRPr lang="ja-JP"/>
            </a:defPPr>
            <a:lvl1pPr marL="0" algn="ctr" defTabSz="914400" rtl="0" eaLnBrk="1" latinLnBrk="0" hangingPunct="1">
              <a:defRPr kumimoji="1" sz="3900" b="1" kern="1200">
                <a:solidFill>
                  <a:schemeClr val="bg1"/>
                </a:solidFill>
                <a:effectLst>
                  <a:outerShdw blurRad="38100" dist="38100" dir="2700000" algn="tl">
                    <a:srgbClr val="000000">
                      <a:alpha val="43137"/>
                    </a:srgbClr>
                  </a:outerShdw>
                </a:effectLst>
                <a:latin typeface="+mn-lt"/>
                <a:ea typeface="+mn-ea"/>
                <a:cs typeface="+mn-cs"/>
              </a:defRPr>
            </a:lvl1pPr>
          </a:lstStyle>
          <a:p>
            <a:pPr>
              <a:defRPr kumimoji="1" sz="3900" b="1" i="0" normalizeH="0" noProof="0">
                <a:solidFill>
                  <a:srgbClr val="FFFFFF"/>
                </a:solidFill>
                <a:uLnTx/>
                <a:uFillTx/>
                <a:latin typeface="+mn-lt"/>
                <a:ea typeface="+mn-ea"/>
                <a:cs typeface="+mn-cs"/>
              </a:defRPr>
            </a:pPr>
            <a:r>
              <a:rPr lang="ja-JP" altLang="en-US">
                <a:solidFill>
                  <a:srgbClr val="FFFFFF"/>
                </a:solidFill>
                <a:latin typeface="Century Gothic" panose="020B0502020202020204"/>
                <a:ea typeface="メイリオ" panose="020B0604030504040204" pitchFamily="50" charset="-128"/>
                <a:cs typeface="Arial" pitchFamily="34" charset="0"/>
              </a:rPr>
              <a:t>ワクチンや検診で予防できる唯一のがん</a:t>
            </a:r>
          </a:p>
        </p:txBody>
      </p:sp>
      <p:sp>
        <p:nvSpPr>
          <p:cNvPr id="11" name="右矢印 10">
            <a:extLst>
              <a:ext uri="{FF2B5EF4-FFF2-40B4-BE49-F238E27FC236}">
                <a16:creationId xmlns:a16="http://schemas.microsoft.com/office/drawing/2014/main" id="{A5CC9F55-53F9-7CA8-9383-09B8DDECA33F}"/>
              </a:ext>
            </a:extLst>
          </p:cNvPr>
          <p:cNvSpPr/>
          <p:nvPr/>
        </p:nvSpPr>
        <p:spPr>
          <a:xfrm>
            <a:off x="5619608" y="3068400"/>
            <a:ext cx="2413628" cy="7382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38" name="Picture 14">
            <a:extLst>
              <a:ext uri="{FF2B5EF4-FFF2-40B4-BE49-F238E27FC236}">
                <a16:creationId xmlns:a16="http://schemas.microsoft.com/office/drawing/2014/main" id="{A9780696-2E25-DF68-333D-E24BD97E8C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843" t="5724" r="66074" b="77263"/>
          <a:stretch/>
        </p:blipFill>
        <p:spPr bwMode="auto">
          <a:xfrm>
            <a:off x="4019117" y="2434890"/>
            <a:ext cx="1522539" cy="149988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4">
            <a:extLst>
              <a:ext uri="{FF2B5EF4-FFF2-40B4-BE49-F238E27FC236}">
                <a16:creationId xmlns:a16="http://schemas.microsoft.com/office/drawing/2014/main" id="{F4033A38-A6CA-C899-810D-9D177AADE0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843" t="5724" r="66074" b="77263"/>
          <a:stretch/>
        </p:blipFill>
        <p:spPr bwMode="auto">
          <a:xfrm>
            <a:off x="2216904" y="2067654"/>
            <a:ext cx="1522539" cy="1499885"/>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4">
            <a:extLst>
              <a:ext uri="{FF2B5EF4-FFF2-40B4-BE49-F238E27FC236}">
                <a16:creationId xmlns:a16="http://schemas.microsoft.com/office/drawing/2014/main" id="{7C4A6905-A738-F6AC-8627-77B17E7B1B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843" t="5724" r="66074" b="77263"/>
          <a:stretch/>
        </p:blipFill>
        <p:spPr bwMode="auto">
          <a:xfrm>
            <a:off x="2959268" y="3173118"/>
            <a:ext cx="1522539" cy="149988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4">
            <a:extLst>
              <a:ext uri="{FF2B5EF4-FFF2-40B4-BE49-F238E27FC236}">
                <a16:creationId xmlns:a16="http://schemas.microsoft.com/office/drawing/2014/main" id="{BDE18C3E-4AC7-CC90-9C78-3E15DB9A9F5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843" t="5724" r="66074" b="77263"/>
          <a:stretch/>
        </p:blipFill>
        <p:spPr bwMode="auto">
          <a:xfrm>
            <a:off x="1637650" y="3567539"/>
            <a:ext cx="1522539" cy="1499885"/>
          </a:xfrm>
          <a:prstGeom prst="rect">
            <a:avLst/>
          </a:prstGeom>
          <a:noFill/>
          <a:extLst>
            <a:ext uri="{909E8E84-426E-40DD-AFC4-6F175D3DCCD1}">
              <a14:hiddenFill xmlns:a14="http://schemas.microsoft.com/office/drawing/2010/main">
                <a:solidFill>
                  <a:srgbClr val="FFFFFF"/>
                </a:solidFill>
              </a14:hiddenFill>
            </a:ext>
          </a:extLst>
        </p:spPr>
      </p:pic>
      <p:sp>
        <p:nvSpPr>
          <p:cNvPr id="33" name="テキスト ボックス 32">
            <a:extLst>
              <a:ext uri="{FF2B5EF4-FFF2-40B4-BE49-F238E27FC236}">
                <a16:creationId xmlns:a16="http://schemas.microsoft.com/office/drawing/2014/main" id="{6EE09E20-3CE7-6F2E-6905-5624AA95DCD4}"/>
              </a:ext>
            </a:extLst>
          </p:cNvPr>
          <p:cNvSpPr txBox="1"/>
          <p:nvPr/>
        </p:nvSpPr>
        <p:spPr>
          <a:xfrm>
            <a:off x="1234111" y="5279508"/>
            <a:ext cx="4491244" cy="461665"/>
          </a:xfrm>
          <a:prstGeom prst="rect">
            <a:avLst/>
          </a:prstGeom>
          <a:noFill/>
        </p:spPr>
        <p:txBody>
          <a:bodyPr wrap="square" rtlCol="0">
            <a:spAutoFit/>
          </a:bodyPr>
          <a:lstStyle/>
          <a:p>
            <a:r>
              <a:rPr lang="ja-JP" altLang="en-US" sz="2400"/>
              <a:t>ヒトパピローマウィルス感染</a:t>
            </a:r>
            <a:endParaRPr kumimoji="1" lang="ja-JP" altLang="en-US" sz="2400"/>
          </a:p>
        </p:txBody>
      </p:sp>
      <p:sp>
        <p:nvSpPr>
          <p:cNvPr id="14" name="角丸四角形 13">
            <a:extLst>
              <a:ext uri="{FF2B5EF4-FFF2-40B4-BE49-F238E27FC236}">
                <a16:creationId xmlns:a16="http://schemas.microsoft.com/office/drawing/2014/main" id="{8E1F95D2-6AA3-057C-F62F-8392F21ACBA9}"/>
              </a:ext>
            </a:extLst>
          </p:cNvPr>
          <p:cNvSpPr/>
          <p:nvPr/>
        </p:nvSpPr>
        <p:spPr>
          <a:xfrm>
            <a:off x="8352472" y="2411409"/>
            <a:ext cx="2893706" cy="2035182"/>
          </a:xfrm>
          <a:prstGeom prst="roundRect">
            <a:avLst/>
          </a:prstGeom>
          <a:solidFill>
            <a:srgbClr val="EE86CA"/>
          </a:solidFill>
          <a:ln>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b="1"/>
              <a:t>子宮頸がん</a:t>
            </a:r>
            <a:endParaRPr kumimoji="1" lang="en-US" altLang="ja-JP" sz="3600" b="1" dirty="0"/>
          </a:p>
          <a:p>
            <a:pPr algn="ctr"/>
            <a:r>
              <a:rPr lang="ja-JP" altLang="en-US" sz="2400"/>
              <a:t>そのほかのがん</a:t>
            </a:r>
            <a:endParaRPr kumimoji="1" lang="ja-JP" altLang="en-US" sz="2400"/>
          </a:p>
        </p:txBody>
      </p:sp>
      <p:pic>
        <p:nvPicPr>
          <p:cNvPr id="3074" name="Picture 2">
            <a:extLst>
              <a:ext uri="{FF2B5EF4-FFF2-40B4-BE49-F238E27FC236}">
                <a16:creationId xmlns:a16="http://schemas.microsoft.com/office/drawing/2014/main" id="{6E93CB4C-549B-2515-24D7-EB8C2088C2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2371" y="-253514"/>
            <a:ext cx="6595775" cy="6142219"/>
          </a:xfrm>
          <a:prstGeom prst="rect">
            <a:avLst/>
          </a:prstGeom>
          <a:noFill/>
          <a:extLst>
            <a:ext uri="{909E8E84-426E-40DD-AFC4-6F175D3DCCD1}">
              <a14:hiddenFill xmlns:a14="http://schemas.microsoft.com/office/drawing/2010/main">
                <a:solidFill>
                  <a:srgbClr val="FFFFFF"/>
                </a:solidFill>
              </a14:hiddenFill>
            </a:ext>
          </a:extLst>
        </p:spPr>
      </p:pic>
      <p:sp>
        <p:nvSpPr>
          <p:cNvPr id="3" name="角丸四角形吹き出し 2">
            <a:extLst>
              <a:ext uri="{FF2B5EF4-FFF2-40B4-BE49-F238E27FC236}">
                <a16:creationId xmlns:a16="http://schemas.microsoft.com/office/drawing/2014/main" id="{093D1813-3BA5-7283-5154-65654E1A335F}"/>
              </a:ext>
            </a:extLst>
          </p:cNvPr>
          <p:cNvSpPr/>
          <p:nvPr/>
        </p:nvSpPr>
        <p:spPr>
          <a:xfrm>
            <a:off x="5190886" y="5733020"/>
            <a:ext cx="6517894" cy="1068713"/>
          </a:xfrm>
          <a:prstGeom prst="wedgeRoundRectCallout">
            <a:avLst>
              <a:gd name="adj1" fmla="val -36974"/>
              <a:gd name="adj2" fmla="val -8120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b="1" dirty="0"/>
              <a:t>HPV</a:t>
            </a:r>
            <a:r>
              <a:rPr kumimoji="1" lang="ja-JP" altLang="en-US" sz="2800" b="1"/>
              <a:t>ワクチン</a:t>
            </a:r>
            <a:endParaRPr kumimoji="1" lang="en-US" altLang="ja-JP" sz="2800" b="1" dirty="0"/>
          </a:p>
          <a:p>
            <a:pPr algn="ctr"/>
            <a:r>
              <a:rPr kumimoji="1" lang="ja-JP" altLang="en-US" sz="2800" b="1"/>
              <a:t>小</a:t>
            </a:r>
            <a:r>
              <a:rPr kumimoji="1" lang="en-US" altLang="ja-JP" sz="2800" b="1" dirty="0"/>
              <a:t>6〜</a:t>
            </a:r>
            <a:r>
              <a:rPr kumimoji="1" lang="ja-JP" altLang="en-US" sz="2800" b="1"/>
              <a:t>高</a:t>
            </a:r>
            <a:r>
              <a:rPr kumimoji="1" lang="en-US" altLang="ja-JP" sz="2800" b="1" dirty="0"/>
              <a:t>1</a:t>
            </a:r>
            <a:r>
              <a:rPr lang="ja-JP" altLang="en-US" sz="2800" b="1"/>
              <a:t>の女子は無料で接種できます</a:t>
            </a:r>
            <a:endParaRPr lang="en-US" altLang="ja-JP" sz="2800" b="1" dirty="0"/>
          </a:p>
        </p:txBody>
      </p:sp>
      <p:sp>
        <p:nvSpPr>
          <p:cNvPr id="2" name="テキスト ボックス 1">
            <a:extLst>
              <a:ext uri="{FF2B5EF4-FFF2-40B4-BE49-F238E27FC236}">
                <a16:creationId xmlns:a16="http://schemas.microsoft.com/office/drawing/2014/main" id="{7511D5D9-87BB-C94B-3AE3-416CF5D1E821}"/>
              </a:ext>
            </a:extLst>
          </p:cNvPr>
          <p:cNvSpPr txBox="1"/>
          <p:nvPr/>
        </p:nvSpPr>
        <p:spPr>
          <a:xfrm>
            <a:off x="9481489" y="2699068"/>
            <a:ext cx="646331" cy="369332"/>
          </a:xfrm>
          <a:prstGeom prst="rect">
            <a:avLst/>
          </a:prstGeom>
          <a:noFill/>
        </p:spPr>
        <p:txBody>
          <a:bodyPr wrap="none" rtlCol="0">
            <a:spAutoFit/>
          </a:bodyPr>
          <a:lstStyle/>
          <a:p>
            <a:r>
              <a:rPr kumimoji="1" lang="ja-JP" altLang="en-US" b="1">
                <a:solidFill>
                  <a:schemeClr val="bg1"/>
                </a:solidFill>
              </a:rPr>
              <a:t>けい</a:t>
            </a:r>
          </a:p>
        </p:txBody>
      </p:sp>
    </p:spTree>
    <p:extLst>
      <p:ext uri="{BB962C8B-B14F-4D97-AF65-F5344CB8AC3E}">
        <p14:creationId xmlns:p14="http://schemas.microsoft.com/office/powerpoint/2010/main" val="38250711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7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F12BE357-3815-5B2F-B445-68097532911B}"/>
              </a:ext>
            </a:extLst>
          </p:cNvPr>
          <p:cNvPicPr>
            <a:picLocks noChangeAspect="1"/>
          </p:cNvPicPr>
          <p:nvPr/>
        </p:nvPicPr>
        <p:blipFill>
          <a:blip r:embed="rId3"/>
          <a:stretch>
            <a:fillRect/>
          </a:stretch>
        </p:blipFill>
        <p:spPr>
          <a:xfrm>
            <a:off x="2209800" y="179577"/>
            <a:ext cx="7772400" cy="1646048"/>
          </a:xfrm>
          <a:prstGeom prst="rect">
            <a:avLst/>
          </a:prstGeom>
        </p:spPr>
      </p:pic>
      <p:pic>
        <p:nvPicPr>
          <p:cNvPr id="5" name="図 4">
            <a:extLst>
              <a:ext uri="{FF2B5EF4-FFF2-40B4-BE49-F238E27FC236}">
                <a16:creationId xmlns:a16="http://schemas.microsoft.com/office/drawing/2014/main" id="{3FC4990B-D506-11F7-B465-7D6F04A0E1CE}"/>
              </a:ext>
            </a:extLst>
          </p:cNvPr>
          <p:cNvPicPr>
            <a:picLocks noChangeAspect="1"/>
          </p:cNvPicPr>
          <p:nvPr/>
        </p:nvPicPr>
        <p:blipFill>
          <a:blip r:embed="rId4"/>
          <a:stretch>
            <a:fillRect/>
          </a:stretch>
        </p:blipFill>
        <p:spPr>
          <a:xfrm>
            <a:off x="1177089" y="1727486"/>
            <a:ext cx="9837822" cy="3949082"/>
          </a:xfrm>
          <a:prstGeom prst="rect">
            <a:avLst/>
          </a:prstGeom>
        </p:spPr>
      </p:pic>
      <p:pic>
        <p:nvPicPr>
          <p:cNvPr id="6" name="図 5">
            <a:extLst>
              <a:ext uri="{FF2B5EF4-FFF2-40B4-BE49-F238E27FC236}">
                <a16:creationId xmlns:a16="http://schemas.microsoft.com/office/drawing/2014/main" id="{5FE39AE0-6745-8E67-7F25-CCFC5CB5B0EB}"/>
              </a:ext>
            </a:extLst>
          </p:cNvPr>
          <p:cNvPicPr>
            <a:picLocks noChangeAspect="1"/>
          </p:cNvPicPr>
          <p:nvPr/>
        </p:nvPicPr>
        <p:blipFill>
          <a:blip r:embed="rId5"/>
          <a:stretch>
            <a:fillRect/>
          </a:stretch>
        </p:blipFill>
        <p:spPr>
          <a:xfrm>
            <a:off x="4906879" y="5750655"/>
            <a:ext cx="2378242" cy="936883"/>
          </a:xfrm>
          <a:prstGeom prst="rect">
            <a:avLst/>
          </a:prstGeom>
        </p:spPr>
      </p:pic>
      <p:sp>
        <p:nvSpPr>
          <p:cNvPr id="7" name="テキスト ボックス 6">
            <a:extLst>
              <a:ext uri="{FF2B5EF4-FFF2-40B4-BE49-F238E27FC236}">
                <a16:creationId xmlns:a16="http://schemas.microsoft.com/office/drawing/2014/main" id="{BA08C9E3-8506-21CC-6AE1-38FF04583B3C}"/>
              </a:ext>
            </a:extLst>
          </p:cNvPr>
          <p:cNvSpPr txBox="1"/>
          <p:nvPr/>
        </p:nvSpPr>
        <p:spPr>
          <a:xfrm>
            <a:off x="8951494" y="5922882"/>
            <a:ext cx="2698175" cy="523220"/>
          </a:xfrm>
          <a:prstGeom prst="rect">
            <a:avLst/>
          </a:prstGeom>
          <a:noFill/>
        </p:spPr>
        <p:txBody>
          <a:bodyPr wrap="none" rtlCol="0">
            <a:spAutoFit/>
          </a:bodyPr>
          <a:lstStyle/>
          <a:p>
            <a:r>
              <a:rPr kumimoji="1" lang="ja-JP" altLang="en-US" sz="2800" b="1"/>
              <a:t>接種は任意です</a:t>
            </a:r>
          </a:p>
        </p:txBody>
      </p:sp>
      <p:sp>
        <p:nvSpPr>
          <p:cNvPr id="9" name="テキスト ボックス 8">
            <a:extLst>
              <a:ext uri="{FF2B5EF4-FFF2-40B4-BE49-F238E27FC236}">
                <a16:creationId xmlns:a16="http://schemas.microsoft.com/office/drawing/2014/main" id="{613B3261-0C4F-9673-00AA-6DB5969B01AC}"/>
              </a:ext>
            </a:extLst>
          </p:cNvPr>
          <p:cNvSpPr txBox="1"/>
          <p:nvPr/>
        </p:nvSpPr>
        <p:spPr>
          <a:xfrm>
            <a:off x="2772013" y="5302543"/>
            <a:ext cx="6647974" cy="1410643"/>
          </a:xfrm>
          <a:prstGeom prst="rect">
            <a:avLst/>
          </a:prstGeom>
          <a:ln w="57150"/>
        </p:spPr>
        <p:style>
          <a:lnRef idx="2">
            <a:schemeClr val="accent2"/>
          </a:lnRef>
          <a:fillRef idx="1">
            <a:schemeClr val="lt1"/>
          </a:fillRef>
          <a:effectRef idx="0">
            <a:schemeClr val="accent2"/>
          </a:effectRef>
          <a:fontRef idx="minor">
            <a:schemeClr val="dk1"/>
          </a:fontRef>
        </p:style>
        <p:txBody>
          <a:bodyPr wrap="none" rtlCol="0">
            <a:spAutoFit/>
          </a:bodyPr>
          <a:lstStyle/>
          <a:p>
            <a:pPr>
              <a:spcBef>
                <a:spcPts val="50"/>
              </a:spcBef>
            </a:pPr>
            <a:r>
              <a:rPr kumimoji="1" lang="ja-JP" altLang="en-US" sz="2800"/>
              <a:t>パートナーに感染させるリスクを減らす</a:t>
            </a:r>
            <a:endParaRPr kumimoji="1" lang="en-US" altLang="ja-JP" sz="2800" dirty="0"/>
          </a:p>
          <a:p>
            <a:pPr>
              <a:spcBef>
                <a:spcPts val="50"/>
              </a:spcBef>
            </a:pPr>
            <a:endParaRPr lang="en-US" altLang="ja-JP" sz="2800" dirty="0"/>
          </a:p>
          <a:p>
            <a:pPr>
              <a:spcBef>
                <a:spcPts val="50"/>
              </a:spcBef>
            </a:pPr>
            <a:r>
              <a:rPr lang="ja-JP" altLang="en-US" sz="2800"/>
              <a:t>男性がかかるがんや感染症の予防</a:t>
            </a:r>
            <a:endParaRPr kumimoji="1" lang="ja-JP" altLang="en-US" sz="2800"/>
          </a:p>
        </p:txBody>
      </p:sp>
      <p:sp>
        <p:nvSpPr>
          <p:cNvPr id="2" name="テキスト ボックス 1">
            <a:extLst>
              <a:ext uri="{FF2B5EF4-FFF2-40B4-BE49-F238E27FC236}">
                <a16:creationId xmlns:a16="http://schemas.microsoft.com/office/drawing/2014/main" id="{3CE7381E-AC4B-0AD9-C703-6BE2CA3E51E4}"/>
              </a:ext>
            </a:extLst>
          </p:cNvPr>
          <p:cNvSpPr txBox="1"/>
          <p:nvPr/>
        </p:nvSpPr>
        <p:spPr>
          <a:xfrm>
            <a:off x="6479407" y="5849764"/>
            <a:ext cx="877163" cy="369332"/>
          </a:xfrm>
          <a:prstGeom prst="rect">
            <a:avLst/>
          </a:prstGeom>
          <a:noFill/>
        </p:spPr>
        <p:txBody>
          <a:bodyPr wrap="none" rtlCol="0">
            <a:spAutoFit/>
          </a:bodyPr>
          <a:lstStyle/>
          <a:p>
            <a:r>
              <a:rPr kumimoji="1" lang="ja-JP" altLang="en-US"/>
              <a:t>しょう</a:t>
            </a:r>
          </a:p>
        </p:txBody>
      </p:sp>
    </p:spTree>
    <p:extLst>
      <p:ext uri="{BB962C8B-B14F-4D97-AF65-F5344CB8AC3E}">
        <p14:creationId xmlns:p14="http://schemas.microsoft.com/office/powerpoint/2010/main" val="344172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4D23A-529C-1E71-B55F-B651DFA8FC4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D48FC10-5CA8-7E65-1460-DC55677C4B58}"/>
              </a:ext>
            </a:extLst>
          </p:cNvPr>
          <p:cNvSpPr>
            <a:spLocks noGrp="1"/>
          </p:cNvSpPr>
          <p:nvPr>
            <p:ph type="title"/>
          </p:nvPr>
        </p:nvSpPr>
        <p:spPr/>
        <p:txBody>
          <a:bodyPr>
            <a:normAutofit/>
          </a:bodyPr>
          <a:lstStyle/>
          <a:p>
            <a:pPr algn="ctr"/>
            <a:r>
              <a:rPr lang="ja-JP" altLang="en-US" sz="6600" b="1"/>
              <a:t>クイズ！</a:t>
            </a:r>
            <a:endParaRPr kumimoji="1" lang="ja-JP" altLang="en-US" sz="6600" b="1"/>
          </a:p>
        </p:txBody>
      </p:sp>
    </p:spTree>
    <p:extLst>
      <p:ext uri="{BB962C8B-B14F-4D97-AF65-F5344CB8AC3E}">
        <p14:creationId xmlns:p14="http://schemas.microsoft.com/office/powerpoint/2010/main" val="30764673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007DFC-1480-F4A4-A2E9-A13643F93B65}"/>
              </a:ext>
            </a:extLst>
          </p:cNvPr>
          <p:cNvSpPr>
            <a:spLocks noGrp="1"/>
          </p:cNvSpPr>
          <p:nvPr>
            <p:ph type="title"/>
          </p:nvPr>
        </p:nvSpPr>
        <p:spPr>
          <a:xfrm>
            <a:off x="200026" y="350837"/>
            <a:ext cx="11787188" cy="1325563"/>
          </a:xfrm>
        </p:spPr>
        <p:txBody>
          <a:bodyPr/>
          <a:lstStyle/>
          <a:p>
            <a:r>
              <a:rPr lang="en-US" altLang="ja-JP" b="1" dirty="0"/>
              <a:t>Q. </a:t>
            </a:r>
            <a:r>
              <a:rPr lang="ja-JP" altLang="en-US" sz="4000" b="1"/>
              <a:t>がんを早期発見できる可能性があるのはどれ？</a:t>
            </a:r>
            <a:endParaRPr kumimoji="1" lang="ja-JP" altLang="en-US" sz="4000" b="1"/>
          </a:p>
        </p:txBody>
      </p:sp>
      <p:sp>
        <p:nvSpPr>
          <p:cNvPr id="3" name="テキスト ボックス 2">
            <a:extLst>
              <a:ext uri="{FF2B5EF4-FFF2-40B4-BE49-F238E27FC236}">
                <a16:creationId xmlns:a16="http://schemas.microsoft.com/office/drawing/2014/main" id="{683DBC46-B89B-E99D-F4E8-D69B78512386}"/>
              </a:ext>
            </a:extLst>
          </p:cNvPr>
          <p:cNvSpPr txBox="1"/>
          <p:nvPr/>
        </p:nvSpPr>
        <p:spPr>
          <a:xfrm>
            <a:off x="1665685" y="1648153"/>
            <a:ext cx="9201151" cy="4401205"/>
          </a:xfrm>
          <a:prstGeom prst="rect">
            <a:avLst/>
          </a:prstGeom>
          <a:noFill/>
        </p:spPr>
        <p:txBody>
          <a:bodyPr wrap="square" rtlCol="0">
            <a:spAutoFit/>
          </a:bodyPr>
          <a:lstStyle/>
          <a:p>
            <a:pPr marL="342900" indent="-342900">
              <a:buFont typeface="+mj-lt"/>
              <a:buAutoNum type="alphaUcParenR"/>
            </a:pPr>
            <a:r>
              <a:rPr kumimoji="1" lang="ja-JP" altLang="en-US" sz="4000"/>
              <a:t>自覚症状でわかる</a:t>
            </a:r>
            <a:endParaRPr kumimoji="1" lang="en-US" altLang="ja-JP" sz="4000" dirty="0"/>
          </a:p>
          <a:p>
            <a:pPr marL="342900" indent="-342900">
              <a:buFont typeface="+mj-lt"/>
              <a:buAutoNum type="alphaUcParenR"/>
            </a:pPr>
            <a:endParaRPr kumimoji="1" lang="en-US" altLang="ja-JP" sz="4000" dirty="0"/>
          </a:p>
          <a:p>
            <a:pPr marL="342900" indent="-342900">
              <a:buFont typeface="+mj-lt"/>
              <a:buAutoNum type="alphaUcParenR"/>
            </a:pPr>
            <a:r>
              <a:rPr kumimoji="1" lang="ja-JP" altLang="en-US" sz="4000"/>
              <a:t>血圧でわかる</a:t>
            </a:r>
            <a:endParaRPr kumimoji="1" lang="en-US" altLang="ja-JP" sz="4000" dirty="0"/>
          </a:p>
          <a:p>
            <a:pPr marL="342900" indent="-342900">
              <a:buFont typeface="+mj-lt"/>
              <a:buAutoNum type="alphaUcParenR"/>
            </a:pPr>
            <a:endParaRPr kumimoji="1" lang="en-US" altLang="ja-JP" sz="4000" dirty="0"/>
          </a:p>
          <a:p>
            <a:pPr marL="342900" indent="-342900">
              <a:buFont typeface="+mj-lt"/>
              <a:buAutoNum type="alphaUcParenR"/>
            </a:pPr>
            <a:r>
              <a:rPr kumimoji="1" lang="ja-JP" altLang="en-US" sz="4000"/>
              <a:t>目を見ればわかる</a:t>
            </a:r>
            <a:endParaRPr kumimoji="1" lang="en-US" altLang="ja-JP" sz="4000" dirty="0"/>
          </a:p>
          <a:p>
            <a:pPr marL="342900" indent="-342900">
              <a:buFont typeface="+mj-lt"/>
              <a:buAutoNum type="alphaUcParenR"/>
            </a:pPr>
            <a:endParaRPr kumimoji="1" lang="en-US" altLang="ja-JP" sz="4000" dirty="0"/>
          </a:p>
          <a:p>
            <a:pPr marL="342900" indent="-342900">
              <a:buFont typeface="+mj-lt"/>
              <a:buAutoNum type="alphaUcParenR"/>
            </a:pPr>
            <a:r>
              <a:rPr kumimoji="1" lang="ja-JP" altLang="en-US" sz="4000"/>
              <a:t>がん検診でわかる</a:t>
            </a:r>
          </a:p>
        </p:txBody>
      </p:sp>
      <p:sp>
        <p:nvSpPr>
          <p:cNvPr id="5" name="テキスト ボックス 4">
            <a:extLst>
              <a:ext uri="{FF2B5EF4-FFF2-40B4-BE49-F238E27FC236}">
                <a16:creationId xmlns:a16="http://schemas.microsoft.com/office/drawing/2014/main" id="{042B40B8-94EE-0EA2-9282-327A12C56148}"/>
              </a:ext>
            </a:extLst>
          </p:cNvPr>
          <p:cNvSpPr txBox="1"/>
          <p:nvPr/>
        </p:nvSpPr>
        <p:spPr>
          <a:xfrm>
            <a:off x="3003947" y="3244334"/>
            <a:ext cx="6122194" cy="369332"/>
          </a:xfrm>
          <a:prstGeom prst="rect">
            <a:avLst/>
          </a:prstGeom>
          <a:noFill/>
        </p:spPr>
        <p:txBody>
          <a:bodyPr wrap="square">
            <a:spAutoFit/>
          </a:bodyPr>
          <a:lstStyle/>
          <a:p>
            <a:r>
              <a:rPr lang="ja-JP" altLang="en-US" b="0" i="0" u="none" strike="noStrike">
                <a:solidFill>
                  <a:srgbClr val="000000"/>
                </a:solidFill>
                <a:effectLst/>
                <a:latin typeface="-webkit-standard"/>
              </a:rPr>
              <a:t> </a:t>
            </a:r>
            <a:endParaRPr lang="ja-JP" altLang="en-US"/>
          </a:p>
        </p:txBody>
      </p:sp>
      <p:sp>
        <p:nvSpPr>
          <p:cNvPr id="7" name="円/楕円 6">
            <a:extLst>
              <a:ext uri="{FF2B5EF4-FFF2-40B4-BE49-F238E27FC236}">
                <a16:creationId xmlns:a16="http://schemas.microsoft.com/office/drawing/2014/main" id="{DD462EFC-A6E4-E833-9257-23895842CF78}"/>
              </a:ext>
            </a:extLst>
          </p:cNvPr>
          <p:cNvSpPr/>
          <p:nvPr/>
        </p:nvSpPr>
        <p:spPr>
          <a:xfrm>
            <a:off x="7118150" y="1960959"/>
            <a:ext cx="4015981" cy="380383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600"/>
          </a:p>
        </p:txBody>
      </p:sp>
      <p:pic>
        <p:nvPicPr>
          <p:cNvPr id="13" name="グラフィックス 12" descr="砂時計: 終了 単色塗りつぶし">
            <a:extLst>
              <a:ext uri="{FF2B5EF4-FFF2-40B4-BE49-F238E27FC236}">
                <a16:creationId xmlns:a16="http://schemas.microsoft.com/office/drawing/2014/main" id="{FD0AFCA8-32FA-B18F-780D-C1A7CA2A15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00340" y="2316419"/>
            <a:ext cx="3177988" cy="3177988"/>
          </a:xfrm>
          <a:prstGeom prst="rect">
            <a:avLst/>
          </a:prstGeom>
        </p:spPr>
      </p:pic>
      <p:sp>
        <p:nvSpPr>
          <p:cNvPr id="14" name="ドーナツ 13">
            <a:extLst>
              <a:ext uri="{FF2B5EF4-FFF2-40B4-BE49-F238E27FC236}">
                <a16:creationId xmlns:a16="http://schemas.microsoft.com/office/drawing/2014/main" id="{2E10C948-FC31-63A5-CF3C-ED303BB4442C}"/>
              </a:ext>
            </a:extLst>
          </p:cNvPr>
          <p:cNvSpPr/>
          <p:nvPr/>
        </p:nvSpPr>
        <p:spPr>
          <a:xfrm>
            <a:off x="1319214" y="5133319"/>
            <a:ext cx="1228725" cy="1162050"/>
          </a:xfrm>
          <a:prstGeom prst="donut">
            <a:avLst>
              <a:gd name="adj" fmla="val 8948"/>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288849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repeatCount="0" fill="hold" grpId="0" nodeType="clickEffect">
                                  <p:stCondLst>
                                    <p:cond delay="0"/>
                                  </p:stCondLst>
                                  <p:childTnLst>
                                    <p:animEffect transition="out" filter="wheel(1)">
                                      <p:cBhvr>
                                        <p:cTn id="6" dur="5000"/>
                                        <p:tgtEl>
                                          <p:spTgt spid="7"/>
                                        </p:tgtEl>
                                      </p:cBhvr>
                                    </p:animEffect>
                                    <p:set>
                                      <p:cBhvr>
                                        <p:cTn id="7" dur="1" fill="hold">
                                          <p:stCondLst>
                                            <p:cond delay="49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D0B6A781-1DC3-4D4D-9084-A52DD3D892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 y="1036533"/>
            <a:ext cx="10667999" cy="5696674"/>
          </a:xfrm>
          <a:prstGeom prst="rect">
            <a:avLst/>
          </a:prstGeom>
        </p:spPr>
      </p:pic>
      <p:sp>
        <p:nvSpPr>
          <p:cNvPr id="23" name="角丸四角形吹き出し 22"/>
          <p:cNvSpPr/>
          <p:nvPr/>
        </p:nvSpPr>
        <p:spPr>
          <a:xfrm>
            <a:off x="1922960" y="876871"/>
            <a:ext cx="1478472" cy="407542"/>
          </a:xfrm>
          <a:prstGeom prst="wedgeRoundRectCallout">
            <a:avLst>
              <a:gd name="adj1" fmla="val -18563"/>
              <a:gd name="adj2" fmla="val 109364"/>
              <a:gd name="adj3" fmla="val 16667"/>
            </a:avLst>
          </a:prstGeom>
          <a:ln w="57150">
            <a:solidFill>
              <a:srgbClr val="0070C0"/>
            </a:solidFill>
          </a:ln>
        </p:spPr>
        <p:style>
          <a:lnRef idx="2">
            <a:schemeClr val="dk1"/>
          </a:lnRef>
          <a:fillRef idx="1">
            <a:schemeClr val="lt1"/>
          </a:fillRef>
          <a:effectRef idx="0">
            <a:schemeClr val="dk1"/>
          </a:effectRef>
          <a:fontRef idx="minor">
            <a:schemeClr val="dk1"/>
          </a:fontRef>
        </p:style>
        <p:txBody>
          <a:bodyPr tIns="108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9pPr>
          </a:lstStyle>
          <a:p>
            <a:pPr algn="ctr">
              <a:defRPr kumimoji="1" sz="1800" b="0" i="0" normalizeH="0" noProof="0">
                <a:uLnTx/>
                <a:uFillTx/>
                <a:latin typeface="Calibri"/>
                <a:ea typeface="Arial" panose="020B0604020202020204" pitchFamily="34" charset="0"/>
                <a:cs typeface="Arial" panose="020B0604020202020204" pitchFamily="34" charset="0"/>
              </a:defRPr>
            </a:pPr>
            <a:r>
              <a:rPr lang="en-US" altLang="ja-JP" b="1" dirty="0">
                <a:solidFill>
                  <a:schemeClr val="tx1">
                    <a:lumMod val="75000"/>
                    <a:lumOff val="25000"/>
                  </a:schemeClr>
                </a:solidFill>
                <a:latin typeface="メイリオ" panose="020B0604030504040204" pitchFamily="50" charset="-128"/>
                <a:ea typeface="メイリオ" panose="020B0604030504040204" pitchFamily="50" charset="-128"/>
              </a:rPr>
              <a:t>5</a:t>
            </a:r>
            <a:r>
              <a:rPr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年生存率</a:t>
            </a:r>
            <a:r>
              <a:rPr lang="en-US" altLang="ja-JP" sz="2000" b="1" baseline="30000" dirty="0">
                <a:solidFill>
                  <a:schemeClr val="tx1">
                    <a:lumMod val="75000"/>
                    <a:lumOff val="25000"/>
                  </a:schemeClr>
                </a:solidFill>
                <a:latin typeface="メイリオ" panose="020B0604030504040204" pitchFamily="50" charset="-128"/>
                <a:ea typeface="メイリオ" panose="020B0604030504040204" pitchFamily="50" charset="-128"/>
              </a:rPr>
              <a:t>※</a:t>
            </a:r>
            <a:endParaRPr lang="ja-JP" altLang="en-US" sz="2000" b="1" baseline="30000"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31" name="テキスト ボックス 30"/>
          <p:cNvSpPr txBox="1"/>
          <p:nvPr/>
        </p:nvSpPr>
        <p:spPr>
          <a:xfrm>
            <a:off x="647700" y="218867"/>
            <a:ext cx="10667999" cy="738664"/>
          </a:xfrm>
          <a:prstGeom prst="rect">
            <a:avLst/>
          </a:prstGeom>
          <a:noFill/>
        </p:spPr>
        <p:txBody>
          <a:bodyPr wrap="square" rtlCol="0">
            <a:spAutoFit/>
          </a:bodyPr>
          <a:lstStyle>
            <a:defPPr>
              <a:defRPr lang="ja-JP"/>
            </a:defPPr>
          </a:lstStyle>
          <a:p>
            <a:pPr algn="ctr">
              <a:defRPr kumimoji="1" sz="1800" b="0" i="0" normalizeH="0" noProof="0">
                <a:uLnTx/>
                <a:uFillTx/>
                <a:latin typeface="+mn-lt"/>
                <a:ea typeface="+mn-ea"/>
                <a:cs typeface="+mn-cs"/>
              </a:defRPr>
            </a:pPr>
            <a:r>
              <a:rPr lang="ja-JP" altLang="en-US" sz="4200" b="1">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なぜがん検診を受けることが大事なの？</a:t>
            </a:r>
            <a:endParaRPr lang="ja-JP" altLang="en-US" sz="4200" b="1"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sp>
        <p:nvSpPr>
          <p:cNvPr id="2" name="正方形/長方形 1"/>
          <p:cNvSpPr/>
          <p:nvPr/>
        </p:nvSpPr>
        <p:spPr>
          <a:xfrm>
            <a:off x="1922960" y="6733207"/>
            <a:ext cx="8416229" cy="246221"/>
          </a:xfrm>
          <a:prstGeom prst="rect">
            <a:avLst/>
          </a:prstGeom>
        </p:spPr>
        <p:txBody>
          <a:bodyPr wrap="square">
            <a:spAutoFit/>
          </a:bodyPr>
          <a:lstStyle>
            <a:defPPr>
              <a:defRPr lang="ja-JP"/>
            </a:defPPr>
          </a:lstStyle>
          <a:p>
            <a:pPr algn="just">
              <a:defRPr kumimoji="1" sz="1800" b="0" i="0" normalizeH="0" noProof="0">
                <a:uLnTx/>
                <a:uFillTx/>
                <a:latin typeface="+mn-lt"/>
                <a:ea typeface="+mn-ea"/>
                <a:cs typeface="+mn-cs"/>
              </a:defRPr>
            </a:pPr>
            <a:r>
              <a:rPr lang="en-US" altLang="ja-JP" sz="10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がんと診断された人のうち</a:t>
            </a:r>
            <a:r>
              <a:rPr lang="en-US" altLang="ja-JP" sz="1000" dirty="0">
                <a:latin typeface="メイリオ" panose="020B0604030504040204" pitchFamily="50" charset="-128"/>
                <a:ea typeface="メイリオ" panose="020B0604030504040204" pitchFamily="50" charset="-128"/>
                <a:cs typeface="メイリオ" panose="020B0604030504040204" pitchFamily="50" charset="-128"/>
              </a:rPr>
              <a:t>5</a:t>
            </a: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年後に生存している人の割合が、日本人全体で</a:t>
            </a:r>
            <a:r>
              <a:rPr lang="en-US" altLang="ja-JP" sz="1000" dirty="0">
                <a:latin typeface="メイリオ" panose="020B0604030504040204" pitchFamily="50" charset="-128"/>
                <a:ea typeface="メイリオ" panose="020B0604030504040204" pitchFamily="50" charset="-128"/>
                <a:cs typeface="メイリオ" panose="020B0604030504040204" pitchFamily="50" charset="-128"/>
              </a:rPr>
              <a:t>5</a:t>
            </a: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年後に生存している人の割合に比べてどのくらい低いかで表す。</a:t>
            </a:r>
          </a:p>
        </p:txBody>
      </p:sp>
      <p:sp>
        <p:nvSpPr>
          <p:cNvPr id="32" name="テキスト ボックス 31"/>
          <p:cNvSpPr txBox="1"/>
          <p:nvPr/>
        </p:nvSpPr>
        <p:spPr>
          <a:xfrm>
            <a:off x="2050977" y="6545186"/>
            <a:ext cx="8416229" cy="415498"/>
          </a:xfrm>
          <a:prstGeom prst="rect">
            <a:avLst/>
          </a:prstGeom>
          <a:noFill/>
        </p:spPr>
        <p:txBody>
          <a:bodyPr wrap="square" rtlCol="0">
            <a:spAutoFit/>
          </a:bodyPr>
          <a:lstStyle>
            <a:defPPr>
              <a:defRPr lang="ja-JP"/>
            </a:defPPr>
          </a:lstStyle>
          <a:p>
            <a:pPr algn="just"/>
            <a:r>
              <a:rPr lang="ja-JP" altLang="ja-JP" sz="1050" dirty="0">
                <a:solidFill>
                  <a:srgbClr val="595959"/>
                </a:solidFill>
                <a:latin typeface="游明朝" panose="02020400000000000000" pitchFamily="18" charset="-128"/>
                <a:ea typeface="メイリオ" panose="020B0604030504040204" pitchFamily="50" charset="-128"/>
                <a:cs typeface="Arial" panose="020B0604020202020204" pitchFamily="34" charset="0"/>
              </a:rPr>
              <a:t>（国立がん研究センターがん情報サービス「がん診療連携拠点</a:t>
            </a:r>
            <a:r>
              <a:rPr lang="ja-JP" altLang="en-US" sz="1050" dirty="0">
                <a:solidFill>
                  <a:srgbClr val="595959"/>
                </a:solidFill>
                <a:latin typeface="游明朝" panose="02020400000000000000" pitchFamily="18" charset="-128"/>
                <a:ea typeface="メイリオ" panose="020B0604030504040204" pitchFamily="50" charset="-128"/>
                <a:cs typeface="Arial" panose="020B0604020202020204" pitchFamily="34" charset="0"/>
              </a:rPr>
              <a:t>病院</a:t>
            </a:r>
            <a:r>
              <a:rPr lang="ja-JP" altLang="ja-JP" sz="1050" dirty="0">
                <a:solidFill>
                  <a:srgbClr val="595959"/>
                </a:solidFill>
                <a:latin typeface="游明朝" panose="02020400000000000000" pitchFamily="18" charset="-128"/>
                <a:ea typeface="メイリオ" panose="020B0604030504040204" pitchFamily="50" charset="-128"/>
                <a:cs typeface="Arial" panose="020B0604020202020204" pitchFamily="34" charset="0"/>
              </a:rPr>
              <a:t>等院内がん登録生存率集計（</a:t>
            </a:r>
            <a:r>
              <a:rPr lang="en-US" altLang="ja-JP" sz="1050" dirty="0">
                <a:solidFill>
                  <a:srgbClr val="595959"/>
                </a:solidFill>
                <a:latin typeface="游明朝" panose="02020400000000000000" pitchFamily="18" charset="-128"/>
                <a:ea typeface="メイリオ" panose="020B0604030504040204" pitchFamily="50" charset="-128"/>
                <a:cs typeface="Arial" panose="020B0604020202020204" pitchFamily="34" charset="0"/>
              </a:rPr>
              <a:t>2010</a:t>
            </a:r>
            <a:r>
              <a:rPr lang="ja-JP" altLang="ja-JP" sz="1050" dirty="0">
                <a:solidFill>
                  <a:srgbClr val="595959"/>
                </a:solidFill>
                <a:latin typeface="游明朝" panose="02020400000000000000" pitchFamily="18" charset="-128"/>
                <a:ea typeface="メイリオ" panose="020B0604030504040204" pitchFamily="50" charset="-128"/>
                <a:cs typeface="Arial" panose="020B0604020202020204" pitchFamily="34" charset="0"/>
              </a:rPr>
              <a:t>－</a:t>
            </a:r>
            <a:r>
              <a:rPr lang="en-US" altLang="ja-JP" sz="1050" dirty="0">
                <a:solidFill>
                  <a:srgbClr val="595959"/>
                </a:solidFill>
                <a:latin typeface="游明朝" panose="02020400000000000000" pitchFamily="18" charset="-128"/>
                <a:ea typeface="メイリオ" panose="020B0604030504040204" pitchFamily="50" charset="-128"/>
                <a:cs typeface="Arial" panose="020B0604020202020204" pitchFamily="34" charset="0"/>
              </a:rPr>
              <a:t>2011</a:t>
            </a:r>
            <a:r>
              <a:rPr lang="ja-JP" altLang="ja-JP" sz="1050" dirty="0">
                <a:solidFill>
                  <a:srgbClr val="595959"/>
                </a:solidFill>
                <a:latin typeface="游明朝" panose="02020400000000000000" pitchFamily="18" charset="-128"/>
                <a:ea typeface="メイリオ" panose="020B0604030504040204" pitchFamily="50" charset="-128"/>
                <a:cs typeface="Arial" panose="020B0604020202020204" pitchFamily="34" charset="0"/>
              </a:rPr>
              <a:t>診断例）」を基に作成）</a:t>
            </a:r>
            <a:endParaRPr lang="ja-JP" altLang="ja-JP" sz="1200" dirty="0">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defRPr kumimoji="1" sz="1800" b="0" i="0" normalizeH="0" noProof="0">
                <a:uLnTx/>
                <a:uFillTx/>
                <a:latin typeface="+mn-lt"/>
                <a:ea typeface="+mn-ea"/>
                <a:cs typeface="+mn-cs"/>
              </a:defRPr>
            </a:pPr>
            <a:endParaRPr lang="ja-JP" altLang="en-US" sz="1050" dirty="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02455255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2E2E50-2768-68F6-77E3-1D556C6E4D7F}"/>
              </a:ext>
            </a:extLst>
          </p:cNvPr>
          <p:cNvSpPr>
            <a:spLocks noGrp="1"/>
          </p:cNvSpPr>
          <p:nvPr>
            <p:ph type="title"/>
          </p:nvPr>
        </p:nvSpPr>
        <p:spPr/>
        <p:txBody>
          <a:bodyPr>
            <a:normAutofit/>
          </a:bodyPr>
          <a:lstStyle/>
          <a:p>
            <a:r>
              <a:rPr kumimoji="1" lang="ja-JP" altLang="en-US" sz="5400"/>
              <a:t>もしがんになったら</a:t>
            </a:r>
            <a:r>
              <a:rPr kumimoji="1" lang="en-US" altLang="ja-JP" sz="5400" dirty="0"/>
              <a:t>…</a:t>
            </a:r>
            <a:endParaRPr kumimoji="1" lang="ja-JP" altLang="en-US" sz="5400"/>
          </a:p>
        </p:txBody>
      </p:sp>
      <p:sp>
        <p:nvSpPr>
          <p:cNvPr id="3" name="テキスト プレースホルダー 2">
            <a:extLst>
              <a:ext uri="{FF2B5EF4-FFF2-40B4-BE49-F238E27FC236}">
                <a16:creationId xmlns:a16="http://schemas.microsoft.com/office/drawing/2014/main" id="{69616858-598B-5C6C-7489-05BBD5766879}"/>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4144000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90EF69DC-B420-4C1E-91F0-751C65929D2A}"/>
              </a:ext>
            </a:extLst>
          </p:cNvPr>
          <p:cNvGrpSpPr/>
          <p:nvPr/>
        </p:nvGrpSpPr>
        <p:grpSpPr>
          <a:xfrm>
            <a:off x="3503713" y="1859939"/>
            <a:ext cx="4795019" cy="4208583"/>
            <a:chOff x="2124829" y="1148735"/>
            <a:chExt cx="4795019" cy="4208583"/>
          </a:xfrm>
        </p:grpSpPr>
        <p:sp>
          <p:nvSpPr>
            <p:cNvPr id="16" name="円/楕円 15"/>
            <p:cNvSpPr/>
            <p:nvPr/>
          </p:nvSpPr>
          <p:spPr>
            <a:xfrm>
              <a:off x="3232121" y="1148735"/>
              <a:ext cx="2711728" cy="2631977"/>
            </a:xfrm>
            <a:prstGeom prst="ellipse">
              <a:avLst/>
            </a:prstGeom>
            <a:solidFill>
              <a:srgbClr val="81C9FF">
                <a:alpha val="46667"/>
              </a:srgb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tIns="252000" rtlCol="0" anchor="ctr"/>
            <a:lstStyle>
              <a:defPPr>
                <a:defRPr lang="ja-JP"/>
              </a:defPPr>
            </a:lstStyle>
            <a:p>
              <a:pPr algn="just">
                <a:defRPr/>
              </a:pPr>
              <a:r>
                <a:rPr lang="en-US" altLang="ja-JP" sz="3200" b="1" dirty="0">
                  <a:solidFill>
                    <a:prstClr val="black">
                      <a:lumMod val="75000"/>
                      <a:lumOff val="25000"/>
                    </a:prstClr>
                  </a:solidFill>
                  <a:latin typeface="メイリオ" panose="020B0604030504040204" pitchFamily="50" charset="-128"/>
                  <a:ea typeface="メイリオ" panose="020B0604030504040204" pitchFamily="50" charset="-128"/>
                  <a:cs typeface="Arial" panose="020B0604020202020204" pitchFamily="34" charset="0"/>
                </a:rPr>
                <a:t>   </a:t>
              </a:r>
              <a:r>
                <a:rPr lang="ja-JP" altLang="en-US" sz="3200" b="1">
                  <a:solidFill>
                    <a:prstClr val="black">
                      <a:lumMod val="75000"/>
                      <a:lumOff val="25000"/>
                    </a:prstClr>
                  </a:solidFill>
                  <a:latin typeface="メイリオ" panose="020B0604030504040204" pitchFamily="50" charset="-128"/>
                  <a:ea typeface="メイリオ" panose="020B0604030504040204" pitchFamily="50" charset="-128"/>
                  <a:cs typeface="Arial" panose="020B0604020202020204" pitchFamily="34" charset="0"/>
                </a:rPr>
                <a:t>手術</a:t>
              </a:r>
              <a:endParaRPr kumimoji="0" lang="ja-JP" altLang="ja-JP" sz="1050" kern="100" dirty="0">
                <a:solidFill>
                  <a:prstClr val="white"/>
                </a:solidFill>
                <a:latin typeface="游明朝" panose="02020400000000000000" pitchFamily="18" charset="-128"/>
                <a:ea typeface="游明朝" panose="02020400000000000000" pitchFamily="18" charset="-128"/>
                <a:cs typeface="Times New Roman" panose="02020603050405020304" pitchFamily="18" charset="0"/>
              </a:endParaRPr>
            </a:p>
          </p:txBody>
        </p:sp>
        <p:sp>
          <p:nvSpPr>
            <p:cNvPr id="17" name="円/楕円 16"/>
            <p:cNvSpPr/>
            <p:nvPr/>
          </p:nvSpPr>
          <p:spPr>
            <a:xfrm>
              <a:off x="2124829" y="2681317"/>
              <a:ext cx="2711728" cy="2631977"/>
            </a:xfrm>
            <a:prstGeom prst="ellipse">
              <a:avLst/>
            </a:prstGeom>
            <a:solidFill>
              <a:srgbClr val="81C9FF">
                <a:alpha val="46667"/>
              </a:srgb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tIns="360000" rtlCol="0" anchor="ctr"/>
            <a:lstStyle>
              <a:defPPr>
                <a:defRPr lang="ja-JP"/>
              </a:defPPr>
            </a:lstStyle>
            <a:p>
              <a:pPr algn="ctr">
                <a:defRPr kumimoji="1" sz="1800" b="0" i="0" normalizeH="0" noProof="0">
                  <a:uLnTx/>
                  <a:uFillTx/>
                  <a:latin typeface="Calibri"/>
                  <a:ea typeface="Arial" panose="020B0604020202020204" pitchFamily="34" charset="0"/>
                  <a:cs typeface="Arial" panose="020B0604020202020204" pitchFamily="34" charset="0"/>
                </a:defRPr>
              </a:pPr>
              <a:r>
                <a:rPr lang="ja-JP" altLang="en-US" sz="3200" b="1" dirty="0">
                  <a:solidFill>
                    <a:prstClr val="black">
                      <a:lumMod val="75000"/>
                      <a:lumOff val="25000"/>
                    </a:prstClr>
                  </a:solidFill>
                  <a:latin typeface="メイリオ" panose="020B0604030504040204" pitchFamily="50" charset="-128"/>
                  <a:ea typeface="メイリオ" panose="020B0604030504040204" pitchFamily="50" charset="-128"/>
                  <a:cs typeface="Arial" panose="020B0604020202020204" pitchFamily="34" charset="0"/>
                </a:rPr>
                <a:t>放射線</a:t>
              </a:r>
              <a:endParaRPr lang="en-US" altLang="ja-JP" sz="3200" b="1" dirty="0">
                <a:solidFill>
                  <a:prstClr val="black">
                    <a:lumMod val="75000"/>
                    <a:lumOff val="25000"/>
                  </a:prstClr>
                </a:solidFill>
                <a:latin typeface="メイリオ" panose="020B0604030504040204" pitchFamily="50" charset="-128"/>
                <a:ea typeface="メイリオ" panose="020B0604030504040204" pitchFamily="50" charset="-128"/>
                <a:cs typeface="Arial" panose="020B0604020202020204" pitchFamily="34" charset="0"/>
              </a:endParaRPr>
            </a:p>
            <a:p>
              <a:pPr algn="ctr">
                <a:defRPr kumimoji="1" sz="1800" b="0" i="0" normalizeH="0" noProof="0">
                  <a:uLnTx/>
                  <a:uFillTx/>
                  <a:latin typeface="Calibri"/>
                  <a:ea typeface="Arial" panose="020B0604020202020204" pitchFamily="34" charset="0"/>
                  <a:cs typeface="Arial" panose="020B0604020202020204" pitchFamily="34" charset="0"/>
                </a:defRPr>
              </a:pPr>
              <a:endParaRPr lang="ja-JP" altLang="ja-JP" sz="1050" kern="100" dirty="0">
                <a:solidFill>
                  <a:prstClr val="white"/>
                </a:solidFill>
                <a:latin typeface="游明朝" panose="02020400000000000000" pitchFamily="18" charset="-128"/>
                <a:ea typeface="游明朝" panose="02020400000000000000" pitchFamily="18" charset="-128"/>
                <a:cs typeface="Times New Roman" panose="02020603050405020304" pitchFamily="18" charset="0"/>
              </a:endParaRPr>
            </a:p>
          </p:txBody>
        </p:sp>
        <p:grpSp>
          <p:nvGrpSpPr>
            <p:cNvPr id="4" name="グループ化 3"/>
            <p:cNvGrpSpPr/>
            <p:nvPr/>
          </p:nvGrpSpPr>
          <p:grpSpPr>
            <a:xfrm>
              <a:off x="4208120" y="2725341"/>
              <a:ext cx="2711728" cy="2631977"/>
              <a:chOff x="4603431" y="2624638"/>
              <a:chExt cx="2711728" cy="2631977"/>
            </a:xfrm>
          </p:grpSpPr>
          <p:sp>
            <p:nvSpPr>
              <p:cNvPr id="18" name="円/楕円 17"/>
              <p:cNvSpPr/>
              <p:nvPr/>
            </p:nvSpPr>
            <p:spPr>
              <a:xfrm>
                <a:off x="4603431" y="2624638"/>
                <a:ext cx="2711728" cy="2631977"/>
              </a:xfrm>
              <a:prstGeom prst="ellipse">
                <a:avLst/>
              </a:prstGeom>
              <a:solidFill>
                <a:srgbClr val="81C9FF">
                  <a:alpha val="46667"/>
                </a:srgb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0" tIns="468000" rIns="0" rtlCol="0" anchor="ctr"/>
              <a:lstStyle>
                <a:defPPr>
                  <a:defRPr lang="ja-JP"/>
                </a:defPPr>
              </a:lstStyle>
              <a:p>
                <a:pPr algn="ctr">
                  <a:defRPr/>
                </a:pPr>
                <a:r>
                  <a:rPr kumimoji="0" lang="ja-JP" altLang="en-US" sz="3200" b="1">
                    <a:solidFill>
                      <a:prstClr val="black">
                        <a:lumMod val="75000"/>
                        <a:lumOff val="25000"/>
                      </a:prstClr>
                    </a:solidFill>
                    <a:latin typeface="メイリオ" panose="020B0604030504040204" pitchFamily="50" charset="-128"/>
                    <a:ea typeface="メイリオ" panose="020B0604030504040204" pitchFamily="50" charset="-128"/>
                    <a:cs typeface="Arial" panose="020B0604020202020204" pitchFamily="34" charset="0"/>
                  </a:rPr>
                  <a:t>くすり</a:t>
                </a:r>
                <a:endParaRPr kumimoji="0" lang="en-US" altLang="ja-JP" sz="3200" b="1" dirty="0">
                  <a:solidFill>
                    <a:srgbClr val="FF0000"/>
                  </a:solidFill>
                  <a:latin typeface="メイリオ" panose="020B0604030504040204" pitchFamily="50" charset="-128"/>
                  <a:ea typeface="メイリオ" panose="020B0604030504040204" pitchFamily="50" charset="-128"/>
                  <a:cs typeface="Arial" panose="020B0604020202020204" pitchFamily="34" charset="0"/>
                </a:endParaRPr>
              </a:p>
              <a:p>
                <a:pPr algn="ctr">
                  <a:defRPr kumimoji="1" sz="1800" b="0" i="0" normalizeH="0" noProof="0">
                    <a:uLnTx/>
                    <a:uFillTx/>
                    <a:latin typeface="Calibri"/>
                    <a:ea typeface="Arial" panose="020B0604020202020204" pitchFamily="34" charset="0"/>
                    <a:cs typeface="Arial" panose="020B0604020202020204" pitchFamily="34" charset="0"/>
                  </a:defRPr>
                </a:pPr>
                <a:endParaRPr lang="en-US" altLang="ja-JP" sz="4400" b="1" dirty="0">
                  <a:solidFill>
                    <a:prstClr val="black">
                      <a:lumMod val="75000"/>
                      <a:lumOff val="25000"/>
                    </a:prstClr>
                  </a:solidFill>
                  <a:latin typeface="メイリオ" panose="020B0604030504040204" pitchFamily="50" charset="-128"/>
                  <a:ea typeface="メイリオ" panose="020B0604030504040204" pitchFamily="50" charset="-128"/>
                  <a:cs typeface="Arial" panose="020B0604020202020204" pitchFamily="34" charset="0"/>
                </a:endParaRPr>
              </a:p>
            </p:txBody>
          </p:sp>
          <p:sp>
            <p:nvSpPr>
              <p:cNvPr id="3" name="正方形/長方形 2"/>
              <p:cNvSpPr/>
              <p:nvPr/>
            </p:nvSpPr>
            <p:spPr>
              <a:xfrm>
                <a:off x="4740701" y="4173379"/>
                <a:ext cx="2441695" cy="430887"/>
              </a:xfrm>
              <a:prstGeom prst="rect">
                <a:avLst/>
              </a:prstGeom>
            </p:spPr>
            <p:txBody>
              <a:bodyPr wrap="square">
                <a:spAutoFit/>
              </a:bodyPr>
              <a:lstStyle>
                <a:defPPr>
                  <a:defRPr lang="ja-JP"/>
                </a:defPPr>
              </a:lstStyle>
              <a:p>
                <a:pPr algn="ctr">
                  <a:defRPr kumimoji="1" sz="1800" b="0" i="0" normalizeH="0" noProof="0">
                    <a:uLnTx/>
                    <a:uFillTx/>
                    <a:latin typeface="+mn-lt"/>
                    <a:ea typeface="+mn-ea"/>
                    <a:cs typeface="+mn-cs"/>
                  </a:defRPr>
                </a:pPr>
                <a:r>
                  <a:rPr lang="ja-JP" altLang="en-US" sz="2200" b="1" dirty="0">
                    <a:solidFill>
                      <a:prstClr val="black">
                        <a:lumMod val="75000"/>
                        <a:lumOff val="25000"/>
                      </a:prstClr>
                    </a:solidFill>
                    <a:latin typeface="メイリオ" panose="020B0604030504040204" pitchFamily="50" charset="-128"/>
                    <a:ea typeface="メイリオ" panose="020B0604030504040204" pitchFamily="50" charset="-128"/>
                    <a:cs typeface="Arial" panose="020B0604020202020204" pitchFamily="34" charset="0"/>
                  </a:rPr>
                  <a:t>（抗がん剤など）</a:t>
                </a:r>
              </a:p>
            </p:txBody>
          </p:sp>
        </p:grpSp>
      </p:grpSp>
      <p:sp>
        <p:nvSpPr>
          <p:cNvPr id="10" name="テキスト ボックス 9"/>
          <p:cNvSpPr txBox="1"/>
          <p:nvPr/>
        </p:nvSpPr>
        <p:spPr>
          <a:xfrm>
            <a:off x="3727095" y="258913"/>
            <a:ext cx="4744212" cy="769441"/>
          </a:xfrm>
          <a:prstGeom prst="rect">
            <a:avLst/>
          </a:prstGeom>
          <a:noFill/>
        </p:spPr>
        <p:txBody>
          <a:bodyPr wrap="square" rtlCol="0">
            <a:spAutoFit/>
          </a:bodyPr>
          <a:lstStyle>
            <a:defPPr>
              <a:defRPr lang="ja-JP"/>
            </a:defPPr>
            <a:lvl1pPr marL="0" algn="ctr" defTabSz="914400" rtl="0" eaLnBrk="1" latinLnBrk="0" hangingPunct="1">
              <a:defRPr kumimoji="1" sz="4400" b="1" kern="1200">
                <a:solidFill>
                  <a:schemeClr val="tx1"/>
                </a:solidFill>
                <a:latin typeface="+mn-lt"/>
                <a:ea typeface="+mn-ea"/>
                <a:cs typeface="+mn-cs"/>
              </a:defRPr>
            </a:lvl1pPr>
          </a:lstStyle>
          <a:p>
            <a:pPr>
              <a:defRPr kumimoji="1" sz="4400" b="1" i="0" normalizeH="0" noProof="0">
                <a:uLnTx/>
                <a:uFillTx/>
                <a:latin typeface="+mn-lt"/>
                <a:ea typeface="+mn-ea"/>
                <a:cs typeface="+mn-cs"/>
              </a:defRPr>
            </a:pPr>
            <a:r>
              <a:rPr lang="ja-JP" altLang="en-US"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Arial" panose="020B0604020202020204" pitchFamily="34" charset="0"/>
              </a:rPr>
              <a:t>がん</a:t>
            </a:r>
            <a:r>
              <a:rPr lang="ja-JP" altLang="en-US">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Arial" panose="020B0604020202020204" pitchFamily="34" charset="0"/>
              </a:rPr>
              <a:t>の治療</a:t>
            </a:r>
            <a:endParaRPr lang="ja-JP" altLang="en-US"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Arial" panose="020B0604020202020204" pitchFamily="34" charset="0"/>
            </a:endParaRPr>
          </a:p>
        </p:txBody>
      </p:sp>
      <p:sp>
        <p:nvSpPr>
          <p:cNvPr id="23" name="テキスト ボックス 22"/>
          <p:cNvSpPr txBox="1"/>
          <p:nvPr/>
        </p:nvSpPr>
        <p:spPr>
          <a:xfrm>
            <a:off x="218661" y="6247828"/>
            <a:ext cx="11754678" cy="679032"/>
          </a:xfrm>
          <a:prstGeom prst="rect">
            <a:avLst/>
          </a:prstGeom>
          <a:noFill/>
        </p:spPr>
        <p:txBody>
          <a:bodyPr wrap="square" rtlCol="0">
            <a:spAutoFit/>
          </a:bodyPr>
          <a:lstStyle>
            <a:defPPr>
              <a:defRPr lang="ja-JP"/>
            </a:defPPr>
            <a:lvl1pPr marL="538163" indent="-538163" algn="l" defTabSz="914400" rtl="0" eaLnBrk="1" latinLnBrk="0" hangingPunct="1">
              <a:defRPr kumimoji="1" sz="4000" b="1" kern="120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algn="ctr">
              <a:lnSpc>
                <a:spcPts val="4500"/>
              </a:lnSpc>
              <a:defRPr kumimoji="1" sz="4000" b="1" i="0" normalizeH="0" noProof="0">
                <a:solidFill>
                  <a:srgbClr val="404040"/>
                </a:solidFill>
                <a:uLnTx/>
                <a:uFillTx/>
                <a:latin typeface="メイリオ" panose="020B0604030504040204" pitchFamily="50" charset="-128"/>
                <a:ea typeface="メイリオ" panose="020B0604030504040204" pitchFamily="50" charset="-128"/>
                <a:cs typeface="メイリオ" panose="020B0604030504040204" pitchFamily="50" charset="-128"/>
              </a:defRPr>
            </a:pPr>
            <a:r>
              <a:rPr lang="ja-JP" altLang="en-US" spc="-100" dirty="0">
                <a:solidFill>
                  <a:schemeClr val="tx1"/>
                </a:solidFill>
              </a:rPr>
              <a:t>がんの種類や</a:t>
            </a:r>
            <a:r>
              <a:rPr lang="ja-JP" altLang="en-US" spc="-100">
                <a:solidFill>
                  <a:schemeClr val="tx1"/>
                </a:solidFill>
              </a:rPr>
              <a:t>状態で治療を組み合わせることもある</a:t>
            </a:r>
            <a:endParaRPr lang="en-US" altLang="ja-JP" spc="-100" dirty="0">
              <a:solidFill>
                <a:schemeClr val="tx1"/>
              </a:solidFill>
              <a:highlight>
                <a:srgbClr val="FFFF00"/>
              </a:highlight>
            </a:endParaRPr>
          </a:p>
        </p:txBody>
      </p:sp>
      <p:sp>
        <p:nvSpPr>
          <p:cNvPr id="11" name="テキスト ボックス 10"/>
          <p:cNvSpPr txBox="1"/>
          <p:nvPr/>
        </p:nvSpPr>
        <p:spPr>
          <a:xfrm>
            <a:off x="2342708" y="934116"/>
            <a:ext cx="7538484" cy="1016395"/>
          </a:xfrm>
          <a:prstGeom prst="roundRect">
            <a:avLst/>
          </a:prstGeom>
          <a:solidFill>
            <a:srgbClr val="0070C0">
              <a:alpha val="90000"/>
            </a:srgbClr>
          </a:solidFill>
        </p:spPr>
        <p:txBody>
          <a:bodyPr wrap="square" tIns="180000" rtlCol="0" anchor="ctr" anchorCtr="0">
            <a:noAutofit/>
          </a:bodyPr>
          <a:lstStyle>
            <a:defPPr>
              <a:defRPr lang="ja-JP"/>
            </a:defPPr>
          </a:lstStyle>
          <a:p>
            <a:pPr algn="ctr">
              <a:defRPr kumimoji="1" sz="1800" b="0" i="0" normalizeH="0" noProof="0">
                <a:uLnTx/>
                <a:uFillTx/>
                <a:latin typeface="+mn-lt"/>
                <a:ea typeface="+mn-ea"/>
                <a:cs typeface="+mn-cs"/>
              </a:defRPr>
            </a:pPr>
            <a:r>
              <a:rPr lang="ja-JP" altLang="en-US" sz="4800" b="1" dirty="0">
                <a:solidFill>
                  <a:prstClr val="white"/>
                </a:solidFill>
                <a:latin typeface="メイリオ" panose="020B0604030504040204" pitchFamily="50" charset="-128"/>
                <a:ea typeface="メイリオ" panose="020B0604030504040204" pitchFamily="50" charset="-128"/>
                <a:cs typeface="Arial" panose="020B0604020202020204" pitchFamily="34" charset="0"/>
              </a:rPr>
              <a:t>がんを</a:t>
            </a:r>
            <a:r>
              <a:rPr lang="ja-JP" altLang="en-US" sz="4800" b="1">
                <a:solidFill>
                  <a:prstClr val="white"/>
                </a:solidFill>
                <a:latin typeface="メイリオ" panose="020B0604030504040204" pitchFamily="50" charset="-128"/>
                <a:ea typeface="メイリオ" panose="020B0604030504040204" pitchFamily="50" charset="-128"/>
                <a:cs typeface="Arial" panose="020B0604020202020204" pitchFamily="34" charset="0"/>
              </a:rPr>
              <a:t>たたく</a:t>
            </a:r>
            <a:r>
              <a:rPr lang="ja-JP" altLang="en-US" sz="4000" b="1">
                <a:solidFill>
                  <a:prstClr val="white"/>
                </a:solidFill>
                <a:latin typeface="メイリオ" panose="020B0604030504040204" pitchFamily="50" charset="-128"/>
                <a:ea typeface="メイリオ" panose="020B0604030504040204" pitchFamily="50" charset="-128"/>
                <a:cs typeface="Arial" panose="020B0604020202020204" pitchFamily="34" charset="0"/>
              </a:rPr>
              <a:t>、</a:t>
            </a:r>
            <a:r>
              <a:rPr lang="en-US" altLang="ja-JP" sz="4800" b="1" dirty="0">
                <a:solidFill>
                  <a:prstClr val="white"/>
                </a:solidFill>
                <a:latin typeface="メイリオ" panose="020B0604030504040204" pitchFamily="50" charset="-128"/>
                <a:ea typeface="メイリオ" panose="020B0604030504040204" pitchFamily="50" charset="-128"/>
                <a:cs typeface="Arial" panose="020B0604020202020204" pitchFamily="34" charset="0"/>
              </a:rPr>
              <a:t>3</a:t>
            </a:r>
            <a:r>
              <a:rPr lang="ja-JP" altLang="en-US" sz="4800" b="1">
                <a:solidFill>
                  <a:prstClr val="white"/>
                </a:solidFill>
                <a:latin typeface="メイリオ" panose="020B0604030504040204" pitchFamily="50" charset="-128"/>
                <a:ea typeface="メイリオ" panose="020B0604030504040204" pitchFamily="50" charset="-128"/>
                <a:cs typeface="Arial" panose="020B0604020202020204" pitchFamily="34" charset="0"/>
              </a:rPr>
              <a:t>つの</a:t>
            </a:r>
            <a:r>
              <a:rPr lang="ja-JP" altLang="en-US" sz="4800" b="1" dirty="0">
                <a:solidFill>
                  <a:prstClr val="white"/>
                </a:solidFill>
                <a:latin typeface="メイリオ" panose="020B0604030504040204" pitchFamily="50" charset="-128"/>
                <a:ea typeface="メイリオ" panose="020B0604030504040204" pitchFamily="50" charset="-128"/>
                <a:cs typeface="Arial" panose="020B0604020202020204" pitchFamily="34" charset="0"/>
              </a:rPr>
              <a:t>治療</a:t>
            </a:r>
          </a:p>
        </p:txBody>
      </p:sp>
      <p:sp>
        <p:nvSpPr>
          <p:cNvPr id="5" name="テキスト ボックス 4">
            <a:extLst>
              <a:ext uri="{FF2B5EF4-FFF2-40B4-BE49-F238E27FC236}">
                <a16:creationId xmlns:a16="http://schemas.microsoft.com/office/drawing/2014/main" id="{43F476EC-08BF-4B25-6877-5301C76BCEB3}"/>
              </a:ext>
            </a:extLst>
          </p:cNvPr>
          <p:cNvSpPr txBox="1"/>
          <p:nvPr/>
        </p:nvSpPr>
        <p:spPr>
          <a:xfrm>
            <a:off x="6724650" y="11959"/>
            <a:ext cx="877163" cy="369332"/>
          </a:xfrm>
          <a:prstGeom prst="rect">
            <a:avLst/>
          </a:prstGeom>
          <a:noFill/>
        </p:spPr>
        <p:txBody>
          <a:bodyPr wrap="none" rtlCol="0">
            <a:spAutoFit/>
          </a:bodyPr>
          <a:lstStyle/>
          <a:p>
            <a:r>
              <a:rPr kumimoji="1" lang="ja-JP" altLang="en-US" b="1">
                <a:solidFill>
                  <a:schemeClr val="bg1"/>
                </a:solidFill>
              </a:rPr>
              <a:t>りょう</a:t>
            </a:r>
          </a:p>
        </p:txBody>
      </p:sp>
      <p:sp>
        <p:nvSpPr>
          <p:cNvPr id="7" name="テキスト ボックス 6">
            <a:extLst>
              <a:ext uri="{FF2B5EF4-FFF2-40B4-BE49-F238E27FC236}">
                <a16:creationId xmlns:a16="http://schemas.microsoft.com/office/drawing/2014/main" id="{CB74EEDE-C86A-62C4-2BC4-C73A386C5B1D}"/>
              </a:ext>
            </a:extLst>
          </p:cNvPr>
          <p:cNvSpPr txBox="1"/>
          <p:nvPr/>
        </p:nvSpPr>
        <p:spPr>
          <a:xfrm>
            <a:off x="8934029" y="881788"/>
            <a:ext cx="877163" cy="369332"/>
          </a:xfrm>
          <a:prstGeom prst="rect">
            <a:avLst/>
          </a:prstGeom>
          <a:noFill/>
        </p:spPr>
        <p:txBody>
          <a:bodyPr wrap="none" rtlCol="0">
            <a:spAutoFit/>
          </a:bodyPr>
          <a:lstStyle/>
          <a:p>
            <a:r>
              <a:rPr kumimoji="1" lang="ja-JP" altLang="en-US" b="1">
                <a:solidFill>
                  <a:schemeClr val="bg1"/>
                </a:solidFill>
              </a:rPr>
              <a:t>りょう</a:t>
            </a:r>
          </a:p>
        </p:txBody>
      </p:sp>
      <p:sp>
        <p:nvSpPr>
          <p:cNvPr id="8" name="テキスト ボックス 7">
            <a:extLst>
              <a:ext uri="{FF2B5EF4-FFF2-40B4-BE49-F238E27FC236}">
                <a16:creationId xmlns:a16="http://schemas.microsoft.com/office/drawing/2014/main" id="{6861D6A1-0091-4AE9-5838-59F4ACA13767}"/>
              </a:ext>
            </a:extLst>
          </p:cNvPr>
          <p:cNvSpPr txBox="1"/>
          <p:nvPr/>
        </p:nvSpPr>
        <p:spPr>
          <a:xfrm>
            <a:off x="5920557" y="4704209"/>
            <a:ext cx="646331" cy="369332"/>
          </a:xfrm>
          <a:prstGeom prst="rect">
            <a:avLst/>
          </a:prstGeom>
          <a:noFill/>
        </p:spPr>
        <p:txBody>
          <a:bodyPr wrap="none" rtlCol="0">
            <a:spAutoFit/>
          </a:bodyPr>
          <a:lstStyle/>
          <a:p>
            <a:r>
              <a:rPr kumimoji="1" lang="ja-JP" altLang="en-US" b="1"/>
              <a:t>こう</a:t>
            </a:r>
          </a:p>
        </p:txBody>
      </p:sp>
      <p:sp>
        <p:nvSpPr>
          <p:cNvPr id="9" name="テキスト ボックス 8">
            <a:extLst>
              <a:ext uri="{FF2B5EF4-FFF2-40B4-BE49-F238E27FC236}">
                <a16:creationId xmlns:a16="http://schemas.microsoft.com/office/drawing/2014/main" id="{23DFE291-BB23-D015-59D9-F8E5B7109069}"/>
              </a:ext>
            </a:extLst>
          </p:cNvPr>
          <p:cNvSpPr txBox="1"/>
          <p:nvPr/>
        </p:nvSpPr>
        <p:spPr>
          <a:xfrm>
            <a:off x="6724650" y="4704209"/>
            <a:ext cx="646331" cy="369332"/>
          </a:xfrm>
          <a:prstGeom prst="rect">
            <a:avLst/>
          </a:prstGeom>
          <a:noFill/>
        </p:spPr>
        <p:txBody>
          <a:bodyPr wrap="none" rtlCol="0">
            <a:spAutoFit/>
          </a:bodyPr>
          <a:lstStyle/>
          <a:p>
            <a:r>
              <a:rPr kumimoji="1" lang="ja-JP" altLang="en-US" b="1"/>
              <a:t>ざい</a:t>
            </a:r>
          </a:p>
        </p:txBody>
      </p:sp>
      <p:sp>
        <p:nvSpPr>
          <p:cNvPr id="12" name="テキスト ボックス 11">
            <a:extLst>
              <a:ext uri="{FF2B5EF4-FFF2-40B4-BE49-F238E27FC236}">
                <a16:creationId xmlns:a16="http://schemas.microsoft.com/office/drawing/2014/main" id="{A623AC59-DEE9-6F0E-4680-F97D12F4D929}"/>
              </a:ext>
            </a:extLst>
          </p:cNvPr>
          <p:cNvSpPr txBox="1"/>
          <p:nvPr/>
        </p:nvSpPr>
        <p:spPr>
          <a:xfrm>
            <a:off x="5177637" y="5936243"/>
            <a:ext cx="877163" cy="369332"/>
          </a:xfrm>
          <a:prstGeom prst="rect">
            <a:avLst/>
          </a:prstGeom>
          <a:noFill/>
        </p:spPr>
        <p:txBody>
          <a:bodyPr wrap="none" rtlCol="0">
            <a:spAutoFit/>
          </a:bodyPr>
          <a:lstStyle/>
          <a:p>
            <a:r>
              <a:rPr kumimoji="1" lang="ja-JP" altLang="en-US" b="1"/>
              <a:t>りょう</a:t>
            </a:r>
          </a:p>
        </p:txBody>
      </p:sp>
    </p:spTree>
    <p:extLst>
      <p:ext uri="{BB962C8B-B14F-4D97-AF65-F5344CB8AC3E}">
        <p14:creationId xmlns:p14="http://schemas.microsoft.com/office/powerpoint/2010/main" val="1029965699"/>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角丸四角形 1"/>
          <p:cNvSpPr/>
          <p:nvPr/>
        </p:nvSpPr>
        <p:spPr>
          <a:xfrm>
            <a:off x="2567608" y="1248918"/>
            <a:ext cx="7712571" cy="1941864"/>
          </a:xfrm>
          <a:prstGeom prst="roundRect">
            <a:avLst/>
          </a:prstGeom>
          <a:solidFill>
            <a:srgbClr val="D5FEFF"/>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9pPr>
          </a:lstStyle>
          <a:p>
            <a:pPr algn="ctr">
              <a:defRPr kumimoji="1" sz="1800" b="0" i="0" normalizeH="0" noProof="0">
                <a:uLnTx/>
                <a:uFillTx/>
                <a:latin typeface="Calibri"/>
                <a:ea typeface="Arial" panose="020B0604020202020204" pitchFamily="34" charset="0"/>
                <a:cs typeface="Arial" panose="020B0604020202020204" pitchFamily="34" charset="0"/>
              </a:defRPr>
            </a:pPr>
            <a:endParaRPr lang="ja-JP" altLang="en-US">
              <a:solidFill>
                <a:prstClr val="white"/>
              </a:solidFill>
            </a:endParaRPr>
          </a:p>
        </p:txBody>
      </p:sp>
      <p:sp>
        <p:nvSpPr>
          <p:cNvPr id="23" name="円/楕円 22"/>
          <p:cNvSpPr/>
          <p:nvPr/>
        </p:nvSpPr>
        <p:spPr>
          <a:xfrm>
            <a:off x="1847528" y="1248918"/>
            <a:ext cx="1820042" cy="1820042"/>
          </a:xfrm>
          <a:prstGeom prst="ellipse">
            <a:avLst/>
          </a:prstGeom>
          <a:solidFill>
            <a:srgbClr val="FFFFEB"/>
          </a:solidFill>
          <a:ln w="57150">
            <a:solidFill>
              <a:srgbClr val="01B3B7"/>
            </a:solid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0" tIns="144000" rIns="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9pPr>
          </a:lstStyle>
          <a:p>
            <a:pPr algn="ctr">
              <a:defRPr kumimoji="1" sz="1800" b="0" i="0" normalizeH="0" noProof="0">
                <a:uLnTx/>
                <a:uFillTx/>
                <a:latin typeface="Calibri"/>
                <a:ea typeface="Arial" panose="020B0604020202020204" pitchFamily="34" charset="0"/>
                <a:cs typeface="Arial" panose="020B0604020202020204" pitchFamily="34" charset="0"/>
              </a:defRPr>
            </a:pPr>
            <a:endParaRPr lang="ja-JP" altLang="en-US" sz="3200" b="1">
              <a:solidFill>
                <a:srgbClr val="01B3B7"/>
              </a:solidFill>
              <a:latin typeface="メイリオ" panose="020B0604030504040204" pitchFamily="50" charset="-128"/>
              <a:ea typeface="メイリオ" panose="020B0604030504040204" pitchFamily="50" charset="-128"/>
            </a:endParaRPr>
          </a:p>
        </p:txBody>
      </p:sp>
      <p:sp>
        <p:nvSpPr>
          <p:cNvPr id="13" name="テキスト ボックス 12"/>
          <p:cNvSpPr txBox="1"/>
          <p:nvPr/>
        </p:nvSpPr>
        <p:spPr>
          <a:xfrm>
            <a:off x="1991544" y="213001"/>
            <a:ext cx="8208912" cy="769441"/>
          </a:xfrm>
          <a:prstGeom prst="rect">
            <a:avLst/>
          </a:prstGeom>
          <a:noFill/>
        </p:spPr>
        <p:txBody>
          <a:bodyPr wrap="square" rtlCol="0">
            <a:spAutoFit/>
          </a:bodyPr>
          <a:lstStyle>
            <a:defPPr>
              <a:defRPr lang="ja-JP"/>
            </a:defPPr>
          </a:lstStyle>
          <a:p>
            <a:pPr algn="ctr">
              <a:defRPr kumimoji="1" sz="1800" b="0" i="0" normalizeH="0" noProof="0">
                <a:uLnTx/>
                <a:uFillTx/>
                <a:latin typeface="+mn-lt"/>
                <a:ea typeface="+mn-ea"/>
                <a:cs typeface="+mn-cs"/>
              </a:defRPr>
            </a:pPr>
            <a:r>
              <a:rPr lang="ja-JP" altLang="en-US" sz="4400" b="1" dirty="0">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Arial" panose="020B0604020202020204" pitchFamily="34" charset="0"/>
              </a:rPr>
              <a:t>緩和ケア</a:t>
            </a:r>
          </a:p>
        </p:txBody>
      </p:sp>
      <p:sp>
        <p:nvSpPr>
          <p:cNvPr id="16" name="角丸四角形吹き出し 15"/>
          <p:cNvSpPr/>
          <p:nvPr/>
        </p:nvSpPr>
        <p:spPr>
          <a:xfrm>
            <a:off x="5488010" y="1063687"/>
            <a:ext cx="4136382" cy="1238611"/>
          </a:xfrm>
          <a:prstGeom prst="wedgeRoundRectCallout">
            <a:avLst>
              <a:gd name="adj1" fmla="val -57972"/>
              <a:gd name="adj2" fmla="val -9282"/>
              <a:gd name="adj3" fmla="val 16667"/>
            </a:avLst>
          </a:prstGeom>
          <a:ln w="57150">
            <a:solidFill>
              <a:srgbClr val="0070C0"/>
            </a:solidFill>
          </a:ln>
        </p:spPr>
        <p:style>
          <a:lnRef idx="2">
            <a:schemeClr val="dk1"/>
          </a:lnRef>
          <a:fillRef idx="1">
            <a:schemeClr val="lt1"/>
          </a:fillRef>
          <a:effectRef idx="0">
            <a:schemeClr val="dk1"/>
          </a:effectRef>
          <a:fontRef idx="minor">
            <a:schemeClr val="dk1"/>
          </a:fontRef>
        </p:style>
        <p:txBody>
          <a:bodyPr tIns="108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9pPr>
          </a:lstStyle>
          <a:p>
            <a:pPr algn="ctr">
              <a:defRPr/>
            </a:pPr>
            <a:r>
              <a:rPr lang="ja-JP" altLang="en-US" sz="32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吐き気でつらい。</a:t>
            </a:r>
            <a:endParaRPr lang="en-US" altLang="ja-JP" sz="32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defRPr/>
            </a:pPr>
            <a:r>
              <a:rPr lang="ja-JP" altLang="en-US" sz="32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体が痛くてつらい。</a:t>
            </a:r>
            <a:endParaRPr lang="ja-JP" altLang="en-US" sz="3200" b="1" dirty="0">
              <a:solidFill>
                <a:prstClr val="black"/>
              </a:solidFill>
              <a:highlight>
                <a:srgbClr val="FFFF00"/>
              </a:highlight>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4" name="Picture 2" descr="C:\Users\nakamura\Desktop\イラスト-24.pn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638828" y="1260794"/>
            <a:ext cx="1626460" cy="1862759"/>
          </a:xfrm>
          <a:prstGeom prst="rect">
            <a:avLst/>
          </a:prstGeom>
          <a:noFill/>
          <a:extLst>
            <a:ext uri="{909E8E84-426E-40DD-AFC4-6F175D3DCCD1}">
              <a14:hiddenFill xmlns:a14="http://schemas.microsoft.com/office/drawing/2010/main">
                <a:solidFill>
                  <a:srgbClr val="FFFFFF"/>
                </a:solidFill>
              </a14:hiddenFill>
            </a:ext>
          </a:extLst>
        </p:spPr>
      </p:pic>
      <p:sp>
        <p:nvSpPr>
          <p:cNvPr id="15" name="角丸四角形吹き出し 14"/>
          <p:cNvSpPr/>
          <p:nvPr/>
        </p:nvSpPr>
        <p:spPr>
          <a:xfrm>
            <a:off x="91779" y="3971171"/>
            <a:ext cx="6955407" cy="2476902"/>
          </a:xfrm>
          <a:prstGeom prst="wedgeRoundRectCallout">
            <a:avLst>
              <a:gd name="adj1" fmla="val 57627"/>
              <a:gd name="adj2" fmla="val -12697"/>
              <a:gd name="adj3" fmla="val 16667"/>
            </a:avLst>
          </a:prstGeom>
          <a:solidFill>
            <a:srgbClr val="FEEF98"/>
          </a:solidFill>
          <a:ln w="57150">
            <a:noFill/>
          </a:ln>
        </p:spPr>
        <p:style>
          <a:lnRef idx="2">
            <a:schemeClr val="accent3"/>
          </a:lnRef>
          <a:fillRef idx="1">
            <a:schemeClr val="lt1"/>
          </a:fillRef>
          <a:effectRef idx="0">
            <a:schemeClr val="accent3"/>
          </a:effectRef>
          <a:fontRef idx="minor">
            <a:schemeClr val="dk1"/>
          </a:fontRef>
        </p:style>
        <p:txBody>
          <a:bodyPr lIns="108000" tIns="108000" rIns="72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9pPr>
          </a:lstStyle>
          <a:p>
            <a:pPr algn="ctr">
              <a:defRPr kumimoji="1" sz="1800" b="0" i="0" normalizeH="0" noProof="0">
                <a:uLnTx/>
                <a:uFillTx/>
                <a:latin typeface="Calibri"/>
                <a:ea typeface="Arial" panose="020B0604020202020204" pitchFamily="34" charset="0"/>
                <a:cs typeface="Arial" panose="020B0604020202020204" pitchFamily="34" charset="0"/>
              </a:defRPr>
            </a:pPr>
            <a:r>
              <a:rPr lang="ja-JP" altLang="en-US" sz="3600" b="1">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薬で痛みをやわらげたり、</a:t>
            </a:r>
            <a:endParaRPr lang="en-US" altLang="ja-JP" sz="36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defRPr kumimoji="1" sz="1800" b="0" i="0" normalizeH="0" noProof="0">
                <a:uLnTx/>
                <a:uFillTx/>
                <a:latin typeface="Calibri"/>
                <a:ea typeface="Arial" panose="020B0604020202020204" pitchFamily="34" charset="0"/>
                <a:cs typeface="Arial" panose="020B0604020202020204" pitchFamily="34" charset="0"/>
              </a:defRPr>
            </a:pPr>
            <a:r>
              <a:rPr lang="ja-JP" altLang="en-US" sz="3600" b="1">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不安に耳をかたむけ、</a:t>
            </a:r>
            <a:endParaRPr lang="en-US" altLang="ja-JP" sz="36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defRPr kumimoji="1" sz="1800" b="0" i="0" normalizeH="0" noProof="0">
                <a:uLnTx/>
                <a:uFillTx/>
                <a:latin typeface="Calibri"/>
                <a:ea typeface="Arial" panose="020B0604020202020204" pitchFamily="34" charset="0"/>
                <a:cs typeface="Arial" panose="020B0604020202020204" pitchFamily="34" charset="0"/>
              </a:defRPr>
            </a:pPr>
            <a:r>
              <a:rPr lang="ja-JP" altLang="en-US" sz="3600" b="1">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その人らしい生活を送れるよう応援します</a:t>
            </a:r>
            <a:endParaRPr lang="en-US" altLang="ja-JP" sz="36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050" name="Picture 2" descr="C:\Users\nakamura\Desktop\イラスト-25.png"/>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033206" y="3753369"/>
            <a:ext cx="2196147" cy="2515000"/>
          </a:xfrm>
          <a:prstGeom prst="rect">
            <a:avLst/>
          </a:prstGeom>
          <a:noFill/>
          <a:extLst>
            <a:ext uri="{909E8E84-426E-40DD-AFC4-6F175D3DCCD1}">
              <a14:hiddenFill xmlns:a14="http://schemas.microsoft.com/office/drawing/2010/main">
                <a:solidFill>
                  <a:srgbClr val="FFFFFF"/>
                </a:solidFill>
              </a14:hiddenFill>
            </a:ext>
          </a:extLst>
        </p:spPr>
      </p:pic>
      <p:sp>
        <p:nvSpPr>
          <p:cNvPr id="4" name="正方形/長方形 3"/>
          <p:cNvSpPr/>
          <p:nvPr/>
        </p:nvSpPr>
        <p:spPr>
          <a:xfrm>
            <a:off x="1691113" y="1366898"/>
            <a:ext cx="2132872" cy="2062103"/>
          </a:xfrm>
          <a:prstGeom prst="rect">
            <a:avLst/>
          </a:prstGeom>
        </p:spPr>
        <p:txBody>
          <a:bodyPr>
            <a:spAutoFit/>
          </a:bodyPr>
          <a:lstStyle>
            <a:defPPr>
              <a:defRPr lang="ja-JP"/>
            </a:defPPr>
          </a:lstStyle>
          <a:p>
            <a:pPr algn="ctr">
              <a:defRPr/>
            </a:pPr>
            <a:r>
              <a:rPr lang="ja-JP" altLang="en-US" sz="4800" b="1" dirty="0">
                <a:solidFill>
                  <a:srgbClr val="01B3B7"/>
                </a:solidFill>
                <a:latin typeface="メイリオ" panose="020B0604030504040204" pitchFamily="50" charset="-128"/>
                <a:ea typeface="メイリオ" panose="020B0604030504040204" pitchFamily="50" charset="-128"/>
                <a:cs typeface="Arial" panose="020B0604020202020204" pitchFamily="34" charset="0"/>
              </a:rPr>
              <a:t>体</a:t>
            </a:r>
            <a:br>
              <a:rPr lang="en-US" altLang="ja-JP" sz="4000" b="1" dirty="0">
                <a:solidFill>
                  <a:srgbClr val="01B3B7"/>
                </a:solidFill>
                <a:latin typeface="メイリオ" panose="020B0604030504040204" pitchFamily="50" charset="-128"/>
                <a:ea typeface="メイリオ" panose="020B0604030504040204" pitchFamily="50" charset="-128"/>
                <a:cs typeface="Arial" panose="020B0604020202020204" pitchFamily="34" charset="0"/>
              </a:rPr>
            </a:br>
            <a:r>
              <a:rPr lang="ja-JP" altLang="en-US" sz="2400" b="1" dirty="0">
                <a:solidFill>
                  <a:srgbClr val="01B3B7"/>
                </a:solidFill>
                <a:latin typeface="メイリオ" panose="020B0604030504040204" pitchFamily="50" charset="-128"/>
                <a:ea typeface="メイリオ" panose="020B0604030504040204" pitchFamily="50" charset="-128"/>
                <a:cs typeface="Arial" panose="020B0604020202020204" pitchFamily="34" charset="0"/>
              </a:rPr>
              <a:t>の痛み・</a:t>
            </a:r>
            <a:endParaRPr lang="en-US" altLang="ja-JP" sz="2400" b="1" dirty="0">
              <a:solidFill>
                <a:srgbClr val="01B3B7"/>
              </a:solidFill>
              <a:latin typeface="メイリオ" panose="020B0604030504040204" pitchFamily="50" charset="-128"/>
              <a:ea typeface="メイリオ" panose="020B0604030504040204" pitchFamily="50" charset="-128"/>
              <a:cs typeface="Arial" panose="020B0604020202020204" pitchFamily="34" charset="0"/>
            </a:endParaRPr>
          </a:p>
          <a:p>
            <a:pPr algn="ctr">
              <a:defRPr/>
            </a:pPr>
            <a:r>
              <a:rPr lang="ja-JP" altLang="en-US" sz="2400" b="1" dirty="0">
                <a:solidFill>
                  <a:srgbClr val="01B3B7"/>
                </a:solidFill>
                <a:latin typeface="メイリオ" panose="020B0604030504040204" pitchFamily="50" charset="-128"/>
                <a:ea typeface="メイリオ" panose="020B0604030504040204" pitchFamily="50" charset="-128"/>
                <a:cs typeface="Arial" panose="020B0604020202020204" pitchFamily="34" charset="0"/>
              </a:rPr>
              <a:t>つらさ</a:t>
            </a:r>
            <a:endParaRPr kumimoji="0" lang="ja-JP" altLang="ja-JP" sz="700" kern="100" dirty="0">
              <a:solidFill>
                <a:prstClr val="black"/>
              </a:solidFill>
              <a:latin typeface="游明朝" panose="02020400000000000000" pitchFamily="18" charset="-128"/>
              <a:ea typeface="游明朝" panose="02020400000000000000" pitchFamily="18" charset="-128"/>
              <a:cs typeface="Times New Roman" panose="02020603050405020304" pitchFamily="18" charset="0"/>
            </a:endParaRPr>
          </a:p>
          <a:p>
            <a:pPr algn="ctr">
              <a:defRPr kumimoji="1" sz="1800" b="0" i="0" normalizeH="0" noProof="0">
                <a:uLnTx/>
                <a:uFillTx/>
                <a:latin typeface="+mn-lt"/>
                <a:ea typeface="+mn-ea"/>
                <a:cs typeface="+mn-cs"/>
              </a:defRPr>
            </a:pPr>
            <a:endParaRPr lang="ja-JP" altLang="en-US" sz="3200" b="1" dirty="0">
              <a:solidFill>
                <a:srgbClr val="FF0000"/>
              </a:solidFill>
              <a:latin typeface="メイリオ" panose="020B0604030504040204" pitchFamily="50" charset="-128"/>
              <a:ea typeface="メイリオ" panose="020B0604030504040204" pitchFamily="50" charset="-128"/>
              <a:cs typeface="Arial" panose="020B0604020202020204" pitchFamily="34" charset="0"/>
            </a:endParaRPr>
          </a:p>
        </p:txBody>
      </p:sp>
      <p:sp>
        <p:nvSpPr>
          <p:cNvPr id="3" name="円/楕円 2">
            <a:extLst>
              <a:ext uri="{FF2B5EF4-FFF2-40B4-BE49-F238E27FC236}">
                <a16:creationId xmlns:a16="http://schemas.microsoft.com/office/drawing/2014/main" id="{390EC100-74A2-6DB3-0B34-8B44E127F69A}"/>
              </a:ext>
            </a:extLst>
          </p:cNvPr>
          <p:cNvSpPr/>
          <p:nvPr/>
        </p:nvSpPr>
        <p:spPr>
          <a:xfrm>
            <a:off x="91779" y="1298161"/>
            <a:ext cx="1820042" cy="1820042"/>
          </a:xfrm>
          <a:prstGeom prst="ellipse">
            <a:avLst/>
          </a:prstGeom>
          <a:solidFill>
            <a:srgbClr val="FFFFEB"/>
          </a:solidFill>
          <a:ln w="57150">
            <a:solidFill>
              <a:srgbClr val="01B3B7"/>
            </a:solid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0" tIns="252000" rIns="0" bIns="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9pPr>
          </a:lstStyle>
          <a:p>
            <a:pPr algn="ctr">
              <a:defRPr kumimoji="1" sz="1800" b="0" i="0" normalizeH="0" noProof="0">
                <a:uLnTx/>
                <a:uFillTx/>
                <a:latin typeface="Calibri"/>
                <a:ea typeface="Arial" panose="020B0604020202020204" pitchFamily="34" charset="0"/>
                <a:cs typeface="Arial" panose="020B0604020202020204" pitchFamily="34" charset="0"/>
              </a:defRPr>
            </a:pPr>
            <a:r>
              <a:rPr lang="ja-JP" altLang="en-US" sz="4400" b="1">
                <a:solidFill>
                  <a:srgbClr val="01B3B7"/>
                </a:solidFill>
                <a:latin typeface="メイリオ" panose="020B0604030504040204" pitchFamily="50" charset="-128"/>
                <a:ea typeface="メイリオ" panose="020B0604030504040204" pitchFamily="50" charset="-128"/>
              </a:rPr>
              <a:t>心</a:t>
            </a:r>
            <a:endParaRPr lang="en-US" altLang="ja-JP" sz="4400" b="1" dirty="0">
              <a:solidFill>
                <a:srgbClr val="01B3B7"/>
              </a:solidFill>
              <a:latin typeface="メイリオ" panose="020B0604030504040204" pitchFamily="50" charset="-128"/>
              <a:ea typeface="メイリオ" panose="020B0604030504040204" pitchFamily="50" charset="-128"/>
            </a:endParaRPr>
          </a:p>
          <a:p>
            <a:pPr algn="ctr">
              <a:defRPr kumimoji="1" sz="1800" b="0" i="0" normalizeH="0" noProof="0">
                <a:uLnTx/>
                <a:uFillTx/>
                <a:latin typeface="Calibri"/>
                <a:ea typeface="Arial" panose="020B0604020202020204" pitchFamily="34" charset="0"/>
                <a:cs typeface="Arial" panose="020B0604020202020204" pitchFamily="34" charset="0"/>
              </a:defRPr>
            </a:pPr>
            <a:r>
              <a:rPr lang="ja-JP" altLang="en-US" sz="2400" b="1">
                <a:solidFill>
                  <a:srgbClr val="01B3B7"/>
                </a:solidFill>
                <a:latin typeface="メイリオ" panose="020B0604030504040204" pitchFamily="50" charset="-128"/>
                <a:ea typeface="メイリオ" panose="020B0604030504040204" pitchFamily="50" charset="-128"/>
              </a:rPr>
              <a:t>のつらさ</a:t>
            </a:r>
            <a:endParaRPr lang="en-US" altLang="ja-JP" sz="2400" b="1" dirty="0">
              <a:solidFill>
                <a:srgbClr val="01B3B7"/>
              </a:solidFill>
              <a:latin typeface="メイリオ" panose="020B0604030504040204" pitchFamily="50" charset="-128"/>
              <a:ea typeface="メイリオ" panose="020B0604030504040204" pitchFamily="50" charset="-128"/>
            </a:endParaRPr>
          </a:p>
        </p:txBody>
      </p:sp>
      <p:sp>
        <p:nvSpPr>
          <p:cNvPr id="5" name="角丸四角形吹き出し 4">
            <a:extLst>
              <a:ext uri="{FF2B5EF4-FFF2-40B4-BE49-F238E27FC236}">
                <a16:creationId xmlns:a16="http://schemas.microsoft.com/office/drawing/2014/main" id="{6FBE2874-AF25-9671-5237-9350BDB53E9F}"/>
              </a:ext>
            </a:extLst>
          </p:cNvPr>
          <p:cNvSpPr/>
          <p:nvPr/>
        </p:nvSpPr>
        <p:spPr>
          <a:xfrm>
            <a:off x="5548545" y="2382515"/>
            <a:ext cx="3992367" cy="1238611"/>
          </a:xfrm>
          <a:prstGeom prst="wedgeRoundRectCallout">
            <a:avLst>
              <a:gd name="adj1" fmla="val -57102"/>
              <a:gd name="adj2" fmla="val -44793"/>
              <a:gd name="adj3" fmla="val 16667"/>
            </a:avLst>
          </a:prstGeom>
          <a:ln w="57150">
            <a:solidFill>
              <a:srgbClr val="0070C0"/>
            </a:solidFill>
          </a:ln>
        </p:spPr>
        <p:style>
          <a:lnRef idx="2">
            <a:schemeClr val="dk1"/>
          </a:lnRef>
          <a:fillRef idx="1">
            <a:schemeClr val="lt1"/>
          </a:fillRef>
          <a:effectRef idx="0">
            <a:schemeClr val="dk1"/>
          </a:effectRef>
          <a:fontRef idx="minor">
            <a:schemeClr val="dk1"/>
          </a:fontRef>
        </p:style>
        <p:txBody>
          <a:bodyPr tIns="108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9pPr>
          </a:lstStyle>
          <a:p>
            <a:pPr>
              <a:defRPr kumimoji="1" sz="1800" b="0" i="0" normalizeH="0" noProof="0">
                <a:uLnTx/>
                <a:uFillTx/>
                <a:latin typeface="Calibri"/>
                <a:ea typeface="Arial" panose="020B0604020202020204" pitchFamily="34" charset="0"/>
                <a:cs typeface="Arial" panose="020B0604020202020204" pitchFamily="34" charset="0"/>
              </a:defRPr>
            </a:pPr>
            <a:r>
              <a:rPr lang="ja-JP" altLang="en-US" sz="32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　不安で眠れない。</a:t>
            </a:r>
            <a:endParaRPr lang="ja-JP" altLang="en-US" sz="3200" b="1" dirty="0">
              <a:solidFill>
                <a:prstClr val="black"/>
              </a:solidFill>
              <a:highlight>
                <a:srgbClr val="FFFF00"/>
              </a:highligh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正方形/長方形 6">
            <a:extLst>
              <a:ext uri="{FF2B5EF4-FFF2-40B4-BE49-F238E27FC236}">
                <a16:creationId xmlns:a16="http://schemas.microsoft.com/office/drawing/2014/main" id="{246C1F27-3BD9-8089-0BBD-39D1329C2CF7}"/>
              </a:ext>
            </a:extLst>
          </p:cNvPr>
          <p:cNvSpPr/>
          <p:nvPr/>
        </p:nvSpPr>
        <p:spPr>
          <a:xfrm>
            <a:off x="8560677" y="4460121"/>
            <a:ext cx="3218904" cy="1403661"/>
          </a:xfrm>
          <a:prstGeom prst="rect">
            <a:avLst/>
          </a:prstGeom>
          <a:noFill/>
          <a:ln w="38100">
            <a:noFill/>
          </a:ln>
        </p:spPr>
        <p:style>
          <a:lnRef idx="2">
            <a:schemeClr val="dk1"/>
          </a:lnRef>
          <a:fillRef idx="1">
            <a:schemeClr val="lt1"/>
          </a:fillRef>
          <a:effectRef idx="0">
            <a:schemeClr val="dk1"/>
          </a:effectRef>
          <a:fontRef idx="minor">
            <a:schemeClr val="dk1"/>
          </a:fontRef>
        </p:style>
        <p:txBody>
          <a:bodyPr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tabLst/>
              <a:defRPr kumimoji="1" sz="1800" b="0" i="0" normalizeH="0" noProof="0">
                <a:uLnTx/>
                <a:uFillTx/>
                <a:latin typeface="Calibri"/>
                <a:ea typeface="Arial" panose="020B0604020202020204" pitchFamily="34" charset="0"/>
                <a:cs typeface="Arial" panose="020B0604020202020204" pitchFamily="34" charset="0"/>
              </a:defRPr>
            </a:pPr>
            <a:r>
              <a:rPr kumimoji="1" lang="ja-JP" altLang="en-US" sz="2800" b="1" i="0" u="none" strike="noStrike" kern="1200" cap="none" spc="0" normalizeH="0" baseline="0" noProof="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sym typeface="Wingdings"/>
              </a:rPr>
              <a:t>患者</a:t>
            </a:r>
            <a:r>
              <a:rPr kumimoji="1" lang="ja-JP" altLang="en-US" sz="28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sym typeface="Wingdings"/>
              </a:rPr>
              <a:t>だけ</a:t>
            </a:r>
            <a:r>
              <a:rPr kumimoji="1" lang="ja-JP" altLang="en-US" sz="2800" b="1" i="0" u="none" strike="noStrike" kern="1200" cap="none" spc="0" normalizeH="0" baseline="0" noProof="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sym typeface="Wingdings"/>
              </a:rPr>
              <a:t>でなく</a:t>
            </a:r>
            <a:endParaRPr lang="en-US" altLang="ja-JP" sz="28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auto" latinLnBrk="0" hangingPunct="1">
              <a:lnSpc>
                <a:spcPct val="100000"/>
              </a:lnSpc>
              <a:spcBef>
                <a:spcPct val="0"/>
              </a:spcBef>
              <a:spcAft>
                <a:spcPct val="0"/>
              </a:spcAft>
              <a:buClrTx/>
              <a:buSzTx/>
              <a:buFontTx/>
              <a:buNone/>
              <a:tabLst/>
              <a:defRPr kumimoji="1" sz="1800" b="0" i="0" normalizeH="0" noProof="0">
                <a:uLnTx/>
                <a:uFillTx/>
                <a:latin typeface="Calibri"/>
                <a:ea typeface="Arial" panose="020B0604020202020204" pitchFamily="34" charset="0"/>
                <a:cs typeface="Arial" panose="020B0604020202020204" pitchFamily="34" charset="0"/>
              </a:defRPr>
            </a:pPr>
            <a:r>
              <a:rPr lang="ja-JP" altLang="en-US" sz="2800" b="1">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周りの人のこと</a:t>
            </a:r>
            <a:r>
              <a:rPr kumimoji="1" lang="ja-JP" altLang="en-US" sz="2800" b="1" i="0" u="none" strike="noStrike" kern="1200" cap="none" spc="0" normalizeH="0" baseline="0" noProof="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sym typeface="Wingdings"/>
              </a:rPr>
              <a:t>も</a:t>
            </a:r>
            <a:r>
              <a:rPr lang="ja-JP" altLang="en-US" sz="2800" b="1">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応援する</a:t>
            </a:r>
            <a:endParaRPr kumimoji="1" lang="ja-JP" altLang="ja-JP" sz="2800" b="0" i="0" u="none" strike="noStrike" kern="100" cap="none" spc="0" normalizeH="0" baseline="0" noProof="0" dirty="0">
              <a:ln>
                <a:noFill/>
              </a:ln>
              <a:solidFill>
                <a:prstClr val="black"/>
              </a:solidFill>
              <a:effectLst/>
              <a:uLnTx/>
              <a:uFillTx/>
              <a:latin typeface="游明朝" panose="02020400000000000000" pitchFamily="18" charset="-128"/>
              <a:ea typeface="游明朝" panose="02020400000000000000" pitchFamily="18" charset="-128"/>
              <a:cs typeface="Times New Roman" panose="02020603050405020304" pitchFamily="18" charset="0"/>
              <a:sym typeface="Wingdings"/>
            </a:endParaRPr>
          </a:p>
        </p:txBody>
      </p:sp>
      <p:sp>
        <p:nvSpPr>
          <p:cNvPr id="8" name="テキスト ボックス 7">
            <a:extLst>
              <a:ext uri="{FF2B5EF4-FFF2-40B4-BE49-F238E27FC236}">
                <a16:creationId xmlns:a16="http://schemas.microsoft.com/office/drawing/2014/main" id="{5C79B3FD-2F9D-0FE0-F80C-36EC54476519}"/>
              </a:ext>
            </a:extLst>
          </p:cNvPr>
          <p:cNvSpPr txBox="1"/>
          <p:nvPr/>
        </p:nvSpPr>
        <p:spPr>
          <a:xfrm>
            <a:off x="5109963" y="-19529"/>
            <a:ext cx="877163" cy="369332"/>
          </a:xfrm>
          <a:prstGeom prst="rect">
            <a:avLst/>
          </a:prstGeom>
          <a:noFill/>
        </p:spPr>
        <p:txBody>
          <a:bodyPr wrap="none" rtlCol="0">
            <a:spAutoFit/>
          </a:bodyPr>
          <a:lstStyle/>
          <a:p>
            <a:r>
              <a:rPr kumimoji="1" lang="ja-JP" altLang="en-US" b="1">
                <a:solidFill>
                  <a:schemeClr val="bg1"/>
                </a:solidFill>
              </a:rPr>
              <a:t>かんわ</a:t>
            </a:r>
          </a:p>
        </p:txBody>
      </p:sp>
      <p:sp>
        <p:nvSpPr>
          <p:cNvPr id="6" name="テキスト ボックス 5">
            <a:extLst>
              <a:ext uri="{FF2B5EF4-FFF2-40B4-BE49-F238E27FC236}">
                <a16:creationId xmlns:a16="http://schemas.microsoft.com/office/drawing/2014/main" id="{B4E4E5FB-4518-23D7-BF18-0006986BD233}"/>
              </a:ext>
            </a:extLst>
          </p:cNvPr>
          <p:cNvSpPr txBox="1"/>
          <p:nvPr/>
        </p:nvSpPr>
        <p:spPr>
          <a:xfrm>
            <a:off x="8782050" y="4247434"/>
            <a:ext cx="646331" cy="369332"/>
          </a:xfrm>
          <a:prstGeom prst="rect">
            <a:avLst/>
          </a:prstGeom>
          <a:noFill/>
        </p:spPr>
        <p:txBody>
          <a:bodyPr wrap="none" rtlCol="0">
            <a:spAutoFit/>
          </a:bodyPr>
          <a:lstStyle/>
          <a:p>
            <a:r>
              <a:rPr kumimoji="1" lang="ja-JP" altLang="en-US" b="1"/>
              <a:t>かん</a:t>
            </a:r>
          </a:p>
        </p:txBody>
      </p:sp>
    </p:spTree>
    <p:extLst>
      <p:ext uri="{BB962C8B-B14F-4D97-AF65-F5344CB8AC3E}">
        <p14:creationId xmlns:p14="http://schemas.microsoft.com/office/powerpoint/2010/main" val="2612061828"/>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テキスト ボックス 20"/>
          <p:cNvSpPr txBox="1"/>
          <p:nvPr/>
        </p:nvSpPr>
        <p:spPr>
          <a:xfrm>
            <a:off x="544750" y="312465"/>
            <a:ext cx="10992254" cy="1446550"/>
          </a:xfrm>
          <a:prstGeom prst="rect">
            <a:avLst/>
          </a:prstGeom>
          <a:noFill/>
        </p:spPr>
        <p:txBody>
          <a:bodyPr wrap="square" rtlCol="0">
            <a:spAutoFit/>
          </a:bodyPr>
          <a:lstStyle>
            <a:defPPr>
              <a:defRPr lang="ja-JP"/>
            </a:defPPr>
          </a:lstStyle>
          <a:p>
            <a:pPr algn="ctr">
              <a:defRPr kumimoji="1" sz="1800" b="0" i="0" normalizeH="0" noProof="0">
                <a:uLnTx/>
                <a:uFillTx/>
                <a:latin typeface="+mn-lt"/>
                <a:ea typeface="+mn-ea"/>
                <a:cs typeface="+mn-cs"/>
              </a:defRPr>
            </a:pPr>
            <a:r>
              <a:rPr lang="ja-JP" altLang="en-US" sz="4400" b="1">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いろいろな専門家がチームになって、</a:t>
            </a:r>
            <a:endParaRPr lang="en-US" altLang="ja-JP" sz="4400" b="1"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p>
            <a:pPr algn="ctr">
              <a:defRPr kumimoji="1" sz="1800" b="0" i="0" normalizeH="0" noProof="0">
                <a:uLnTx/>
                <a:uFillTx/>
                <a:latin typeface="+mn-lt"/>
                <a:ea typeface="+mn-ea"/>
                <a:cs typeface="+mn-cs"/>
              </a:defRPr>
            </a:pPr>
            <a:r>
              <a:rPr lang="ja-JP" altLang="en-US" sz="4400" b="1">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患者さんを応援している</a:t>
            </a:r>
          </a:p>
        </p:txBody>
      </p:sp>
      <p:grpSp>
        <p:nvGrpSpPr>
          <p:cNvPr id="9" name="グループ化 8"/>
          <p:cNvGrpSpPr/>
          <p:nvPr/>
        </p:nvGrpSpPr>
        <p:grpSpPr>
          <a:xfrm>
            <a:off x="1489587" y="1704396"/>
            <a:ext cx="8688477" cy="4667571"/>
            <a:chOff x="-34414" y="1704395"/>
            <a:chExt cx="8688477" cy="4667571"/>
          </a:xfrm>
        </p:grpSpPr>
        <p:sp>
          <p:nvSpPr>
            <p:cNvPr id="7" name="円/楕円 6"/>
            <p:cNvSpPr/>
            <p:nvPr/>
          </p:nvSpPr>
          <p:spPr>
            <a:xfrm>
              <a:off x="2924482" y="2475462"/>
              <a:ext cx="3335224" cy="3141932"/>
            </a:xfrm>
            <a:prstGeom prst="ellipse">
              <a:avLst/>
            </a:prstGeom>
            <a:noFill/>
            <a:ln w="254000">
              <a:solidFill>
                <a:srgbClr val="FFCB97">
                  <a:alpha val="3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stStyle>
            <a:p>
              <a:pPr algn="ctr">
                <a:defRPr kumimoji="1" sz="1800" b="0" i="0" normalizeH="0" noProof="0">
                  <a:uLnTx/>
                  <a:uFillTx/>
                  <a:latin typeface="Calibri"/>
                  <a:ea typeface="Arial" panose="020B0604020202020204" pitchFamily="34" charset="0"/>
                  <a:cs typeface="Arial" panose="020B0604020202020204" pitchFamily="34" charset="0"/>
                </a:defRPr>
              </a:pPr>
              <a:endParaRPr lang="ja-JP" altLang="en-US"/>
            </a:p>
          </p:txBody>
        </p:sp>
        <p:sp>
          <p:nvSpPr>
            <p:cNvPr id="54" name="テキスト ボックス 53"/>
            <p:cNvSpPr txBox="1"/>
            <p:nvPr/>
          </p:nvSpPr>
          <p:spPr>
            <a:xfrm>
              <a:off x="6190084" y="4742287"/>
              <a:ext cx="2463979" cy="1567033"/>
            </a:xfrm>
            <a:prstGeom prst="ellipse">
              <a:avLst/>
            </a:prstGeom>
            <a:solidFill>
              <a:srgbClr val="FCFEBE">
                <a:alpha val="80000"/>
              </a:srgbClr>
            </a:solidFill>
            <a:ln>
              <a:noFill/>
            </a:ln>
            <a:effectLst>
              <a:softEdge rad="127000"/>
            </a:effectLst>
          </p:spPr>
          <p:txBody>
            <a:bodyPr wrap="square" tIns="144000" rtlCol="0" anchor="ctr" anchorCtr="0">
              <a:noAutofit/>
            </a:bodyPr>
            <a:lstStyle>
              <a:defPPr>
                <a:defRPr lang="ja-JP"/>
              </a:defPPr>
            </a:lstStyle>
            <a:p>
              <a:pPr algn="ctr">
                <a:defRPr kumimoji="1" sz="1800" b="0" i="0" normalizeH="0" noProof="0">
                  <a:uLnTx/>
                  <a:uFillTx/>
                  <a:latin typeface="+mn-lt"/>
                  <a:ea typeface="+mn-ea"/>
                  <a:cs typeface="+mn-cs"/>
                </a:defRPr>
              </a:pPr>
              <a:r>
                <a:rPr lang="ja-JP" altLang="en-US" sz="2400" b="1">
                  <a:solidFill>
                    <a:srgbClr val="FF860D"/>
                  </a:solidFill>
                  <a:latin typeface="メイリオ" panose="020B0604030504040204" pitchFamily="50" charset="-128"/>
                  <a:ea typeface="メイリオ" panose="020B0604030504040204" pitchFamily="50" charset="-128"/>
                  <a:cs typeface="メイリオ" panose="020B0604030504040204" pitchFamily="50" charset="-128"/>
                </a:rPr>
                <a:t>日常生活を取り戻す</a:t>
              </a:r>
            </a:p>
          </p:txBody>
        </p:sp>
        <p:sp>
          <p:nvSpPr>
            <p:cNvPr id="55" name="テキスト ボックス 54"/>
            <p:cNvSpPr txBox="1"/>
            <p:nvPr/>
          </p:nvSpPr>
          <p:spPr>
            <a:xfrm>
              <a:off x="-34414" y="4725144"/>
              <a:ext cx="2939539" cy="1584175"/>
            </a:xfrm>
            <a:prstGeom prst="ellipse">
              <a:avLst/>
            </a:prstGeom>
            <a:solidFill>
              <a:srgbClr val="FCFEBE">
                <a:alpha val="80000"/>
              </a:srgbClr>
            </a:solidFill>
            <a:effectLst>
              <a:softEdge rad="127000"/>
            </a:effectLst>
          </p:spPr>
          <p:txBody>
            <a:bodyPr wrap="square" tIns="144000" rtlCol="0" anchor="ctr" anchorCtr="0">
              <a:noAutofit/>
            </a:bodyPr>
            <a:lstStyle>
              <a:defPPr>
                <a:defRPr lang="ja-JP"/>
              </a:defPPr>
            </a:lstStyle>
            <a:p>
              <a:pPr algn="ctr">
                <a:defRPr kumimoji="1" sz="1800" b="0" i="0" normalizeH="0" noProof="0">
                  <a:uLnTx/>
                  <a:uFillTx/>
                  <a:latin typeface="+mn-lt"/>
                  <a:ea typeface="+mn-ea"/>
                  <a:cs typeface="+mn-cs"/>
                </a:defRPr>
              </a:pPr>
              <a:r>
                <a:rPr lang="ja-JP" altLang="en-US" sz="2400" b="1">
                  <a:solidFill>
                    <a:srgbClr val="FF860D"/>
                  </a:solidFill>
                  <a:latin typeface="メイリオ" panose="020B0604030504040204" pitchFamily="50" charset="-128"/>
                  <a:ea typeface="メイリオ" panose="020B0604030504040204" pitchFamily="50" charset="-128"/>
                  <a:cs typeface="メイリオ" panose="020B0604030504040204" pitchFamily="50" charset="-128"/>
                </a:rPr>
                <a:t>お金やくらしの相談</a:t>
              </a:r>
            </a:p>
          </p:txBody>
        </p:sp>
        <p:sp>
          <p:nvSpPr>
            <p:cNvPr id="52" name="テキスト ボックス 51"/>
            <p:cNvSpPr txBox="1"/>
            <p:nvPr/>
          </p:nvSpPr>
          <p:spPr>
            <a:xfrm>
              <a:off x="592510" y="1787794"/>
              <a:ext cx="2283553" cy="1791650"/>
            </a:xfrm>
            <a:prstGeom prst="ellipse">
              <a:avLst/>
            </a:prstGeom>
            <a:solidFill>
              <a:srgbClr val="FCFEBE">
                <a:alpha val="80000"/>
              </a:srgbClr>
            </a:solidFill>
            <a:ln>
              <a:noFill/>
            </a:ln>
            <a:effectLst>
              <a:softEdge rad="127000"/>
            </a:effectLst>
          </p:spPr>
          <p:txBody>
            <a:bodyPr wrap="square" tIns="108000" rtlCol="0" anchor="ctr" anchorCtr="0">
              <a:noAutofit/>
            </a:bodyPr>
            <a:lstStyle>
              <a:defPPr>
                <a:defRPr lang="ja-JP"/>
              </a:defPPr>
            </a:lstStyle>
            <a:p>
              <a:pPr algn="ctr">
                <a:defRPr kumimoji="1" sz="1800" b="0" i="0" normalizeH="0" noProof="0">
                  <a:uLnTx/>
                  <a:uFillTx/>
                  <a:latin typeface="+mn-lt"/>
                  <a:ea typeface="+mn-ea"/>
                  <a:cs typeface="+mn-cs"/>
                </a:defRPr>
              </a:pPr>
              <a:r>
                <a:rPr lang="ja-JP" altLang="en-US" sz="2400" b="1">
                  <a:solidFill>
                    <a:srgbClr val="FF860D"/>
                  </a:solidFill>
                  <a:latin typeface="メイリオ" panose="020B0604030504040204" pitchFamily="50" charset="-128"/>
                  <a:ea typeface="メイリオ" panose="020B0604030504040204" pitchFamily="50" charset="-128"/>
                  <a:cs typeface="メイリオ" panose="020B0604030504040204" pitchFamily="50" charset="-128"/>
                </a:rPr>
                <a:t>くらしや気持ちを助ける</a:t>
              </a:r>
              <a:endParaRPr lang="en-US" altLang="ja-JP" sz="2400" b="1" dirty="0">
                <a:solidFill>
                  <a:srgbClr val="FF860D"/>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4" name="テキスト ボックス 43"/>
            <p:cNvSpPr txBox="1"/>
            <p:nvPr/>
          </p:nvSpPr>
          <p:spPr>
            <a:xfrm>
              <a:off x="6338323" y="1804716"/>
              <a:ext cx="2220512" cy="1774728"/>
            </a:xfrm>
            <a:prstGeom prst="ellipse">
              <a:avLst/>
            </a:prstGeom>
            <a:solidFill>
              <a:srgbClr val="FCFEBE">
                <a:alpha val="80000"/>
              </a:srgbClr>
            </a:solidFill>
            <a:ln>
              <a:noFill/>
            </a:ln>
            <a:effectLst>
              <a:softEdge rad="127000"/>
            </a:effectLst>
          </p:spPr>
          <p:txBody>
            <a:bodyPr wrap="square" tIns="108000" rtlCol="0" anchor="ctr" anchorCtr="0">
              <a:noAutofit/>
            </a:bodyPr>
            <a:lstStyle>
              <a:defPPr>
                <a:defRPr lang="ja-JP"/>
              </a:defPPr>
            </a:lstStyle>
            <a:p>
              <a:pPr algn="ctr">
                <a:defRPr kumimoji="1" sz="1800" b="0" i="0" normalizeH="0" noProof="0">
                  <a:uLnTx/>
                  <a:uFillTx/>
                  <a:latin typeface="+mn-lt"/>
                  <a:ea typeface="+mn-ea"/>
                  <a:cs typeface="+mn-cs"/>
                </a:defRPr>
              </a:pPr>
              <a:r>
                <a:rPr lang="ja-JP" altLang="en-US" sz="2400" b="1">
                  <a:solidFill>
                    <a:srgbClr val="FF860D"/>
                  </a:solidFill>
                  <a:latin typeface="メイリオ" panose="020B0604030504040204" pitchFamily="50" charset="-128"/>
                  <a:ea typeface="メイリオ" panose="020B0604030504040204" pitchFamily="50" charset="-128"/>
                  <a:cs typeface="メイリオ" panose="020B0604030504040204" pitchFamily="50" charset="-128"/>
                </a:rPr>
                <a:t>痛みを</a:t>
              </a:r>
              <a:br>
                <a:rPr lang="en-US" altLang="ja-JP" sz="2400" b="1" dirty="0">
                  <a:solidFill>
                    <a:srgbClr val="FF860D"/>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2400" b="1">
                  <a:solidFill>
                    <a:srgbClr val="FF860D"/>
                  </a:solidFill>
                  <a:latin typeface="メイリオ" panose="020B0604030504040204" pitchFamily="50" charset="-128"/>
                  <a:ea typeface="メイリオ" panose="020B0604030504040204" pitchFamily="50" charset="-128"/>
                  <a:cs typeface="メイリオ" panose="020B0604030504040204" pitchFamily="50" charset="-128"/>
                </a:rPr>
                <a:t>取り除く</a:t>
              </a:r>
            </a:p>
          </p:txBody>
        </p:sp>
        <p:pic>
          <p:nvPicPr>
            <p:cNvPr id="22" name="Picture 2" descr="C:\Users\nakamura\Desktop\サタケさんイラストスライド化拡大-02.pn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020507" y="3084274"/>
              <a:ext cx="1175598" cy="930642"/>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p:cNvSpPr txBox="1"/>
            <p:nvPr/>
          </p:nvSpPr>
          <p:spPr>
            <a:xfrm>
              <a:off x="3937408" y="3955427"/>
              <a:ext cx="1512168" cy="276999"/>
            </a:xfrm>
            <a:prstGeom prst="rect">
              <a:avLst/>
            </a:prstGeom>
            <a:noFill/>
          </p:spPr>
          <p:txBody>
            <a:bodyPr wrap="square" rtlCol="0">
              <a:spAutoFit/>
            </a:bodyPr>
            <a:lstStyle>
              <a:defPPr>
                <a:defRPr lang="ja-JP"/>
              </a:defPPr>
            </a:lstStyle>
            <a:p>
              <a:pPr algn="ctr">
                <a:defRPr kumimoji="1" sz="1800" b="0" i="0" normalizeH="0" noProof="0">
                  <a:uLnTx/>
                  <a:uFillTx/>
                  <a:latin typeface="+mn-lt"/>
                  <a:ea typeface="+mn-ea"/>
                  <a:cs typeface="+mn-cs"/>
                </a:defRPr>
              </a:pPr>
              <a:r>
                <a:rPr lang="ja-JP" altLang="en-US" sz="1200"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患者・その家族</a:t>
              </a:r>
            </a:p>
          </p:txBody>
        </p:sp>
        <p:pic>
          <p:nvPicPr>
            <p:cNvPr id="2058" name="Picture 10" descr="C:\Users\nakamura\Desktop\イラスト-26.png"/>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527154" y="2132856"/>
              <a:ext cx="840793" cy="962865"/>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descr="C:\Users\nakamura\Desktop\イラスト-28.png"/>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968101" y="4986415"/>
              <a:ext cx="840793" cy="96286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C:\Users\nakamura\Desktop\イラスト-27.png"/>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2920540" y="2178103"/>
              <a:ext cx="840793" cy="962865"/>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3" descr="C:\Users\nakamura\Desktop\イラスト-29.png"/>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5862872" y="3530544"/>
              <a:ext cx="840793" cy="962865"/>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C:\Users\nakamura\Desktop\イラスト-30.png"/>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2508026" y="3530545"/>
              <a:ext cx="840793" cy="962865"/>
            </a:xfrm>
            <a:prstGeom prst="rect">
              <a:avLst/>
            </a:prstGeom>
            <a:noFill/>
            <a:extLst>
              <a:ext uri="{909E8E84-426E-40DD-AFC4-6F175D3DCCD1}">
                <a14:hiddenFill xmlns:a14="http://schemas.microsoft.com/office/drawing/2010/main">
                  <a:solidFill>
                    <a:srgbClr val="FFFFFF"/>
                  </a:solidFill>
                </a14:hiddenFill>
              </a:ext>
            </a:extLst>
          </p:spPr>
        </p:pic>
        <p:pic>
          <p:nvPicPr>
            <p:cNvPr id="2063" name="Picture 15" descr="C:\Users\nakamura\Desktop\イラスト-31.png"/>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3511758" y="4977928"/>
              <a:ext cx="840793" cy="962865"/>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C:\Users\nakamura\Desktop\イラスト-32.png"/>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4073199" y="4134092"/>
              <a:ext cx="1146690" cy="894419"/>
            </a:xfrm>
            <a:prstGeom prst="rect">
              <a:avLst/>
            </a:prstGeom>
            <a:noFill/>
            <a:extLst>
              <a:ext uri="{909E8E84-426E-40DD-AFC4-6F175D3DCCD1}">
                <a14:hiddenFill xmlns:a14="http://schemas.microsoft.com/office/drawing/2010/main">
                  <a:solidFill>
                    <a:srgbClr val="FFFFFF"/>
                  </a:solidFill>
                </a14:hiddenFill>
              </a:ext>
            </a:extLst>
          </p:spPr>
        </p:pic>
        <p:pic>
          <p:nvPicPr>
            <p:cNvPr id="2065" name="Picture 17" descr="C:\Users\nakamura\Desktop\イラスト-25.png"/>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4245868" y="1704395"/>
              <a:ext cx="840793" cy="962865"/>
            </a:xfrm>
            <a:prstGeom prst="rect">
              <a:avLst/>
            </a:prstGeom>
            <a:noFill/>
            <a:extLst>
              <a:ext uri="{909E8E84-426E-40DD-AFC4-6F175D3DCCD1}">
                <a14:hiddenFill xmlns:a14="http://schemas.microsoft.com/office/drawing/2010/main">
                  <a:solidFill>
                    <a:srgbClr val="FFFFFF"/>
                  </a:solidFill>
                </a14:hiddenFill>
              </a:ext>
            </a:extLst>
          </p:spPr>
        </p:pic>
        <p:sp>
          <p:nvSpPr>
            <p:cNvPr id="27" name="角丸四角形 26"/>
            <p:cNvSpPr/>
            <p:nvPr/>
          </p:nvSpPr>
          <p:spPr>
            <a:xfrm>
              <a:off x="5345334" y="2996952"/>
              <a:ext cx="1156054" cy="455008"/>
            </a:xfrm>
            <a:prstGeom prst="roundRect">
              <a:avLst/>
            </a:prstGeom>
            <a:solidFill>
              <a:srgbClr val="FF9933"/>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lIns="0" tIns="72000" rIns="0" bIns="0">
              <a:spAutoFit/>
            </a:bodyPr>
            <a:lstStyle>
              <a:defPPr>
                <a:defRPr lang="ja-JP"/>
              </a:defPPr>
            </a:lstStyle>
            <a:p>
              <a:pPr algn="ctr" fontAlgn="base">
                <a:spcAft>
                  <a:spcPct val="0"/>
                </a:spcAft>
                <a:defRPr kumimoji="1" sz="1800" b="0" i="0" normalizeH="0" noProof="0">
                  <a:uLnTx/>
                  <a:uFillTx/>
                  <a:latin typeface="Calibri"/>
                  <a:ea typeface="Arial" panose="020B0604020202020204" pitchFamily="34" charset="0"/>
                  <a:cs typeface="Arial" panose="020B0604020202020204" pitchFamily="34" charset="0"/>
                </a:defRPr>
              </a:pPr>
              <a:r>
                <a:rPr lang="ja-JP" altLang="en-US" sz="2200" b="1">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薬剤師</a:t>
              </a:r>
            </a:p>
          </p:txBody>
        </p:sp>
        <p:sp>
          <p:nvSpPr>
            <p:cNvPr id="29" name="角丸四角形 28"/>
            <p:cNvSpPr/>
            <p:nvPr/>
          </p:nvSpPr>
          <p:spPr>
            <a:xfrm>
              <a:off x="4696966" y="5916958"/>
              <a:ext cx="1310506" cy="455008"/>
            </a:xfrm>
            <a:prstGeom prst="roundRect">
              <a:avLst/>
            </a:prstGeom>
            <a:solidFill>
              <a:srgbClr val="FF9933"/>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lIns="0" tIns="72000" rIns="0" bIns="0" anchor="ctr">
              <a:spAutoFit/>
            </a:bodyPr>
            <a:lstStyle>
              <a:defPPr>
                <a:defRPr lang="ja-JP"/>
              </a:defPPr>
            </a:lstStyle>
            <a:p>
              <a:pPr algn="ctr" fontAlgn="base">
                <a:spcAft>
                  <a:spcPct val="0"/>
                </a:spcAft>
                <a:defRPr kumimoji="1" sz="1800" b="0" i="0" normalizeH="0" noProof="0">
                  <a:uLnTx/>
                  <a:uFillTx/>
                  <a:latin typeface="Calibri"/>
                  <a:ea typeface="Arial" panose="020B0604020202020204" pitchFamily="34" charset="0"/>
                  <a:cs typeface="Arial" panose="020B0604020202020204" pitchFamily="34" charset="0"/>
                </a:defRPr>
              </a:pPr>
              <a:r>
                <a:rPr lang="ja-JP" altLang="en-US" sz="2200" b="1">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リハビリ</a:t>
              </a:r>
              <a:endParaRPr lang="en-US" altLang="ja-JP" sz="2200" b="1"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sp>
          <p:nvSpPr>
            <p:cNvPr id="32" name="角丸四角形 31"/>
            <p:cNvSpPr/>
            <p:nvPr/>
          </p:nvSpPr>
          <p:spPr>
            <a:xfrm>
              <a:off x="2778383" y="3000121"/>
              <a:ext cx="1100862" cy="455008"/>
            </a:xfrm>
            <a:prstGeom prst="roundRect">
              <a:avLst/>
            </a:prstGeom>
            <a:solidFill>
              <a:srgbClr val="FF9933"/>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lIns="0" tIns="72000" rIns="0" bIns="0">
              <a:spAutoFit/>
            </a:bodyPr>
            <a:lstStyle>
              <a:defPPr>
                <a:defRPr lang="ja-JP"/>
              </a:defPPr>
            </a:lstStyle>
            <a:p>
              <a:pPr algn="ctr" fontAlgn="base">
                <a:spcAft>
                  <a:spcPct val="0"/>
                </a:spcAft>
                <a:defRPr kumimoji="1" sz="1800" b="0" i="0" normalizeH="0" noProof="0">
                  <a:uLnTx/>
                  <a:uFillTx/>
                  <a:latin typeface="Calibri"/>
                  <a:ea typeface="Arial" panose="020B0604020202020204" pitchFamily="34" charset="0"/>
                  <a:cs typeface="Arial" panose="020B0604020202020204" pitchFamily="34" charset="0"/>
                </a:defRPr>
              </a:pPr>
              <a:r>
                <a:rPr lang="ja-JP" altLang="en-US" sz="2200" b="1">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看護師</a:t>
              </a:r>
            </a:p>
          </p:txBody>
        </p:sp>
        <p:sp>
          <p:nvSpPr>
            <p:cNvPr id="49" name="角丸四角形 48"/>
            <p:cNvSpPr/>
            <p:nvPr/>
          </p:nvSpPr>
          <p:spPr>
            <a:xfrm>
              <a:off x="4219812" y="2546986"/>
              <a:ext cx="868560" cy="483285"/>
            </a:xfrm>
            <a:prstGeom prst="roundRect">
              <a:avLst/>
            </a:prstGeom>
            <a:solidFill>
              <a:srgbClr val="FF9933"/>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lIns="0" tIns="72000" rIns="0" bIns="0">
              <a:noAutofit/>
            </a:bodyPr>
            <a:lstStyle>
              <a:defPPr>
                <a:defRPr lang="ja-JP"/>
              </a:defPPr>
            </a:lstStyle>
            <a:p>
              <a:pPr algn="ctr" fontAlgn="base">
                <a:spcAft>
                  <a:spcPct val="0"/>
                </a:spcAft>
                <a:defRPr kumimoji="1" sz="1800" b="0" i="0" normalizeH="0" noProof="0">
                  <a:uLnTx/>
                  <a:uFillTx/>
                  <a:latin typeface="Calibri"/>
                  <a:ea typeface="Arial" panose="020B0604020202020204" pitchFamily="34" charset="0"/>
                  <a:cs typeface="Arial" panose="020B0604020202020204" pitchFamily="34" charset="0"/>
                </a:defRPr>
              </a:pPr>
              <a:r>
                <a:rPr lang="ja-JP" altLang="en-US" sz="2200" b="1">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医師</a:t>
              </a:r>
            </a:p>
          </p:txBody>
        </p:sp>
        <p:sp>
          <p:nvSpPr>
            <p:cNvPr id="23" name="角丸四角形 22"/>
            <p:cNvSpPr/>
            <p:nvPr/>
          </p:nvSpPr>
          <p:spPr>
            <a:xfrm>
              <a:off x="3381724" y="5916957"/>
              <a:ext cx="1099218" cy="455008"/>
            </a:xfrm>
            <a:prstGeom prst="roundRect">
              <a:avLst/>
            </a:prstGeom>
            <a:solidFill>
              <a:srgbClr val="FF9933"/>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lIns="0" tIns="72000" rIns="0" bIns="0" anchor="ctr">
              <a:spAutoFit/>
            </a:bodyPr>
            <a:lstStyle>
              <a:defPPr>
                <a:defRPr lang="ja-JP"/>
              </a:defPPr>
            </a:lstStyle>
            <a:p>
              <a:pPr algn="ctr" fontAlgn="base">
                <a:spcAft>
                  <a:spcPct val="0"/>
                </a:spcAft>
                <a:defRPr kumimoji="1" sz="1800" b="0" i="0" normalizeH="0" noProof="0">
                  <a:uLnTx/>
                  <a:uFillTx/>
                  <a:latin typeface="Calibri"/>
                  <a:ea typeface="Arial" panose="020B0604020202020204" pitchFamily="34" charset="0"/>
                  <a:cs typeface="Arial" panose="020B0604020202020204" pitchFamily="34" charset="0"/>
                </a:defRPr>
              </a:pPr>
              <a:r>
                <a:rPr lang="ja-JP" altLang="en-US" sz="2200" b="1">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栄養士</a:t>
              </a:r>
            </a:p>
          </p:txBody>
        </p:sp>
        <p:sp>
          <p:nvSpPr>
            <p:cNvPr id="28" name="角丸四角形 27"/>
            <p:cNvSpPr/>
            <p:nvPr/>
          </p:nvSpPr>
          <p:spPr>
            <a:xfrm>
              <a:off x="5345038" y="4257446"/>
              <a:ext cx="1871912" cy="455008"/>
            </a:xfrm>
            <a:prstGeom prst="roundRect">
              <a:avLst/>
            </a:prstGeom>
            <a:solidFill>
              <a:srgbClr val="FF9933"/>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lIns="0" tIns="72000" rIns="0" bIns="0">
              <a:spAutoFit/>
            </a:bodyPr>
            <a:lstStyle>
              <a:defPPr>
                <a:defRPr lang="ja-JP"/>
              </a:defPPr>
            </a:lstStyle>
            <a:p>
              <a:pPr algn="ctr" fontAlgn="base">
                <a:spcAft>
                  <a:spcPct val="0"/>
                </a:spcAft>
                <a:defRPr kumimoji="1" sz="1800" b="0" i="0" normalizeH="0" noProof="0">
                  <a:uLnTx/>
                  <a:uFillTx/>
                  <a:latin typeface="Calibri"/>
                  <a:ea typeface="Arial" panose="020B0604020202020204" pitchFamily="34" charset="0"/>
                  <a:cs typeface="Arial" panose="020B0604020202020204" pitchFamily="34" charset="0"/>
                </a:defRPr>
              </a:pPr>
              <a:r>
                <a:rPr lang="ja-JP" altLang="en-US" sz="2200" b="1">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カウンセラー</a:t>
              </a:r>
            </a:p>
          </p:txBody>
        </p:sp>
        <p:sp>
          <p:nvSpPr>
            <p:cNvPr id="31" name="角丸四角形 30"/>
            <p:cNvSpPr/>
            <p:nvPr/>
          </p:nvSpPr>
          <p:spPr>
            <a:xfrm>
              <a:off x="2176686" y="4254142"/>
              <a:ext cx="1523047" cy="745158"/>
            </a:xfrm>
            <a:prstGeom prst="roundRect">
              <a:avLst/>
            </a:prstGeom>
            <a:solidFill>
              <a:srgbClr val="FF9933"/>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lIns="0" tIns="72000" rIns="0" bIns="0">
              <a:spAutoFit/>
            </a:bodyPr>
            <a:lstStyle>
              <a:defPPr>
                <a:defRPr lang="ja-JP"/>
              </a:defPPr>
            </a:lstStyle>
            <a:p>
              <a:pPr algn="ctr" fontAlgn="base">
                <a:lnSpc>
                  <a:spcPts val="2300"/>
                </a:lnSpc>
                <a:spcAft>
                  <a:spcPct val="0"/>
                </a:spcAft>
                <a:defRPr kumimoji="1" sz="1800" b="0" i="0" normalizeH="0" noProof="0">
                  <a:uLnTx/>
                  <a:uFillTx/>
                  <a:latin typeface="Calibri"/>
                  <a:ea typeface="Arial" panose="020B0604020202020204" pitchFamily="34" charset="0"/>
                  <a:cs typeface="Arial" panose="020B0604020202020204" pitchFamily="34" charset="0"/>
                </a:defRPr>
              </a:pPr>
              <a:r>
                <a:rPr lang="ja-JP" altLang="en-US" sz="2200" b="1">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ソーシャルワーカー</a:t>
              </a:r>
            </a:p>
          </p:txBody>
        </p:sp>
      </p:grpSp>
      <p:sp>
        <p:nvSpPr>
          <p:cNvPr id="26" name="正方形/長方形 25">
            <a:extLst>
              <a:ext uri="{FF2B5EF4-FFF2-40B4-BE49-F238E27FC236}">
                <a16:creationId xmlns:a16="http://schemas.microsoft.com/office/drawing/2014/main" id="{4A1E1A5C-0736-4D9D-9C32-DDE764824E0E}"/>
              </a:ext>
            </a:extLst>
          </p:cNvPr>
          <p:cNvSpPr/>
          <p:nvPr/>
        </p:nvSpPr>
        <p:spPr>
          <a:xfrm>
            <a:off x="10025453" y="6356925"/>
            <a:ext cx="430256" cy="4335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9pPr>
          </a:lstStyle>
          <a:p>
            <a:pPr algn="ctr">
              <a:defRPr kumimoji="1" sz="1800" b="0" i="0" kern="1200" normalizeH="0" noProof="0">
                <a:solidFill>
                  <a:srgbClr val="FFFFFF"/>
                </a:solidFill>
                <a:uLnTx/>
                <a:uFillTx/>
                <a:latin typeface="+mn-lt"/>
                <a:ea typeface="+mn-ea"/>
                <a:cs typeface="+mn-cs"/>
              </a:defRPr>
            </a:pPr>
            <a:r>
              <a:rPr lang="ja-JP" altLang="en-US" b="1">
                <a:solidFill>
                  <a:schemeClr val="tx1"/>
                </a:solidFill>
                <a:latin typeface="メイリオ" panose="020B0604030504040204" pitchFamily="50" charset="-128"/>
                <a:ea typeface="メイリオ" panose="020B0604030504040204" pitchFamily="50" charset="-128"/>
              </a:rPr>
              <a:t>８</a:t>
            </a:r>
          </a:p>
        </p:txBody>
      </p:sp>
      <p:sp>
        <p:nvSpPr>
          <p:cNvPr id="2" name="テキスト ボックス 1">
            <a:extLst>
              <a:ext uri="{FF2B5EF4-FFF2-40B4-BE49-F238E27FC236}">
                <a16:creationId xmlns:a16="http://schemas.microsoft.com/office/drawing/2014/main" id="{A35A0DCA-A35C-D325-94DA-E03EC792E7C7}"/>
              </a:ext>
            </a:extLst>
          </p:cNvPr>
          <p:cNvSpPr txBox="1"/>
          <p:nvPr/>
        </p:nvSpPr>
        <p:spPr>
          <a:xfrm>
            <a:off x="2935121" y="794495"/>
            <a:ext cx="646331" cy="369332"/>
          </a:xfrm>
          <a:prstGeom prst="rect">
            <a:avLst/>
          </a:prstGeom>
          <a:noFill/>
        </p:spPr>
        <p:txBody>
          <a:bodyPr wrap="none" rtlCol="0">
            <a:spAutoFit/>
          </a:bodyPr>
          <a:lstStyle/>
          <a:p>
            <a:r>
              <a:rPr kumimoji="1" lang="ja-JP" altLang="en-US" b="1">
                <a:solidFill>
                  <a:schemeClr val="bg1"/>
                </a:solidFill>
              </a:rPr>
              <a:t>かん</a:t>
            </a:r>
          </a:p>
        </p:txBody>
      </p:sp>
    </p:spTree>
    <p:extLst>
      <p:ext uri="{BB962C8B-B14F-4D97-AF65-F5344CB8AC3E}">
        <p14:creationId xmlns:p14="http://schemas.microsoft.com/office/powerpoint/2010/main" val="183581550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1" presetClass="entr" presetSubtype="1" fill="hold" nodeType="after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14B0F6-F5B3-83A5-4D9A-3C6640D15B19}"/>
              </a:ext>
            </a:extLst>
          </p:cNvPr>
          <p:cNvSpPr>
            <a:spLocks noGrp="1"/>
          </p:cNvSpPr>
          <p:nvPr>
            <p:ph type="title"/>
          </p:nvPr>
        </p:nvSpPr>
        <p:spPr/>
        <p:txBody>
          <a:bodyPr/>
          <a:lstStyle/>
          <a:p>
            <a:r>
              <a:rPr kumimoji="1" lang="ja-JP" altLang="en-US"/>
              <a:t>大切な人ががんになったら</a:t>
            </a:r>
            <a:r>
              <a:rPr kumimoji="1" lang="en-US" altLang="ja-JP" dirty="0"/>
              <a:t>…</a:t>
            </a:r>
            <a:endParaRPr kumimoji="1" lang="ja-JP" altLang="en-US"/>
          </a:p>
        </p:txBody>
      </p:sp>
    </p:spTree>
    <p:extLst>
      <p:ext uri="{BB962C8B-B14F-4D97-AF65-F5344CB8AC3E}">
        <p14:creationId xmlns:p14="http://schemas.microsoft.com/office/powerpoint/2010/main" val="37858158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テキスト ボックス 11"/>
          <p:cNvSpPr txBox="1"/>
          <p:nvPr/>
        </p:nvSpPr>
        <p:spPr>
          <a:xfrm>
            <a:off x="2597895" y="4830053"/>
            <a:ext cx="6992222" cy="1546753"/>
          </a:xfrm>
          <a:prstGeom prst="roundRect">
            <a:avLst/>
          </a:prstGeom>
          <a:solidFill>
            <a:srgbClr val="FF9900"/>
          </a:solidFill>
          <a:ln>
            <a:noFill/>
          </a:ln>
        </p:spPr>
        <p:style>
          <a:lnRef idx="2">
            <a:schemeClr val="dk1"/>
          </a:lnRef>
          <a:fillRef idx="1">
            <a:schemeClr val="lt1"/>
          </a:fillRef>
          <a:effectRef idx="0">
            <a:schemeClr val="dk1"/>
          </a:effectRef>
          <a:fontRef idx="minor">
            <a:schemeClr val="dk1"/>
          </a:fontRef>
        </p:style>
        <p:txBody>
          <a:bodyPr lIns="0" tIns="144000" rIns="0" rtlCol="0" anchor="ctr"/>
          <a:lstStyle>
            <a:defPPr>
              <a:defRPr lang="ja-JP"/>
            </a:defPPr>
            <a:lvl1pPr marL="0" marR="0" indent="0" algn="ctr" defTabSz="914400" rtl="0" eaLnBrk="1" fontAlgn="auto" latinLnBrk="0" hangingPunct="1">
              <a:lnSpc>
                <a:spcPct val="100000"/>
              </a:lnSpc>
              <a:spcBef>
                <a:spcPct val="0"/>
              </a:spcBef>
              <a:spcAft>
                <a:spcPct val="0"/>
              </a:spcAft>
              <a:buClrTx/>
              <a:buSzTx/>
              <a:buFontTx/>
              <a:buNone/>
              <a:defRPr kumimoji="1" sz="3600" b="1" i="0" u="none" strike="noStrike" kern="1200" cap="none" spc="0" normalizeH="0" baseline="0" noProof="0">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Arial" panose="020B0604020202020204"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9pPr>
          </a:lstStyle>
          <a:p>
            <a:pPr>
              <a:defRPr kumimoji="1" sz="3600" b="1" i="0" normalizeH="0" noProof="0">
                <a:solidFill>
                  <a:srgbClr val="FFFFFF"/>
                </a:solidFill>
                <a:uLnTx/>
                <a:uFillTx/>
                <a:latin typeface="メイリオ" panose="020B0604030504040204" pitchFamily="50" charset="-128"/>
                <a:ea typeface="メイリオ" panose="020B0604030504040204" pitchFamily="50" charset="-128"/>
                <a:cs typeface="+mn-cs"/>
              </a:defRPr>
            </a:pPr>
            <a:r>
              <a:rPr lang="ja-JP" altLang="en-US" sz="4400">
                <a:solidFill>
                  <a:srgbClr val="FFFFFF"/>
                </a:solidFill>
              </a:rPr>
              <a:t>がん患者には</a:t>
            </a:r>
            <a:endParaRPr lang="en-US" altLang="ja-JP" sz="4400" dirty="0">
              <a:solidFill>
                <a:srgbClr val="FFFFFF"/>
              </a:solidFill>
            </a:endParaRPr>
          </a:p>
          <a:p>
            <a:pPr>
              <a:defRPr kumimoji="1" sz="3600" b="1" i="0" normalizeH="0" noProof="0">
                <a:solidFill>
                  <a:srgbClr val="FFFFFF"/>
                </a:solidFill>
                <a:uLnTx/>
                <a:uFillTx/>
                <a:latin typeface="メイリオ" panose="020B0604030504040204" pitchFamily="50" charset="-128"/>
                <a:ea typeface="メイリオ" panose="020B0604030504040204" pitchFamily="50" charset="-128"/>
                <a:cs typeface="+mn-cs"/>
              </a:defRPr>
            </a:pPr>
            <a:r>
              <a:rPr lang="ja-JP" altLang="en-US" sz="4400">
                <a:solidFill>
                  <a:srgbClr val="FFFFFF"/>
                </a:solidFill>
              </a:rPr>
              <a:t>さまざまな思いがある</a:t>
            </a:r>
            <a:endParaRPr lang="en-US" altLang="ja-JP" sz="4400" dirty="0">
              <a:solidFill>
                <a:srgbClr val="FFFFFF"/>
              </a:solidFill>
            </a:endParaRPr>
          </a:p>
        </p:txBody>
      </p:sp>
      <p:sp>
        <p:nvSpPr>
          <p:cNvPr id="8" name="角丸四角形吹き出し 7"/>
          <p:cNvSpPr/>
          <p:nvPr/>
        </p:nvSpPr>
        <p:spPr>
          <a:xfrm>
            <a:off x="6508629" y="476673"/>
            <a:ext cx="3622870" cy="2416681"/>
          </a:xfrm>
          <a:prstGeom prst="wedgeRoundRectCallout">
            <a:avLst>
              <a:gd name="adj1" fmla="val 868"/>
              <a:gd name="adj2" fmla="val 67100"/>
              <a:gd name="adj3" fmla="val 16667"/>
            </a:avLst>
          </a:prstGeom>
          <a:solidFill>
            <a:srgbClr val="FFFFEB"/>
          </a:solidFill>
          <a:ln w="57150">
            <a:solidFill>
              <a:srgbClr val="01B3B7"/>
            </a:solidFill>
          </a:ln>
        </p:spPr>
        <p:style>
          <a:lnRef idx="2">
            <a:schemeClr val="dk1"/>
          </a:lnRef>
          <a:fillRef idx="1">
            <a:schemeClr val="lt1"/>
          </a:fillRef>
          <a:effectRef idx="0">
            <a:schemeClr val="dk1"/>
          </a:effectRef>
          <a:fontRef idx="minor">
            <a:schemeClr val="dk1"/>
          </a:fontRef>
        </p:style>
        <p:txBody>
          <a:bodyPr lIns="108000" rIns="72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9pPr>
          </a:lstStyle>
          <a:p>
            <a:pPr>
              <a:defRPr kumimoji="1" sz="1800" b="0" i="0" normalizeH="0" noProof="0">
                <a:uLnTx/>
                <a:uFillTx/>
                <a:latin typeface="Calibri"/>
                <a:ea typeface="Arial" panose="020B0604020202020204" pitchFamily="34" charset="0"/>
                <a:cs typeface="Arial" panose="020B0604020202020204" pitchFamily="34" charset="0"/>
              </a:defRPr>
            </a:pPr>
            <a:r>
              <a:rPr lang="ja-JP" altLang="en-US" sz="40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がんを</a:t>
            </a:r>
          </a:p>
          <a:p>
            <a:pPr>
              <a:defRPr kumimoji="1" sz="1800" b="0" i="0" normalizeH="0" noProof="0">
                <a:uLnTx/>
                <a:uFillTx/>
                <a:latin typeface="Calibri"/>
                <a:ea typeface="Arial" panose="020B0604020202020204" pitchFamily="34" charset="0"/>
                <a:cs typeface="Arial" panose="020B0604020202020204" pitchFamily="34" charset="0"/>
              </a:defRPr>
            </a:pPr>
            <a:r>
              <a:rPr lang="ja-JP" altLang="en-US" sz="40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正しく理解してほしい。</a:t>
            </a:r>
            <a:endParaRPr lang="ja-JP" altLang="en-US" sz="4000" b="1" dirty="0">
              <a:solidFill>
                <a:prstClr val="black"/>
              </a:solidFill>
              <a:highlight>
                <a:srgbClr val="FFFF00"/>
              </a:highligh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角丸四角形吹き出し 9"/>
          <p:cNvSpPr/>
          <p:nvPr/>
        </p:nvSpPr>
        <p:spPr>
          <a:xfrm>
            <a:off x="2089338" y="476674"/>
            <a:ext cx="4123524" cy="2416681"/>
          </a:xfrm>
          <a:prstGeom prst="wedgeRoundRectCallout">
            <a:avLst>
              <a:gd name="adj1" fmla="val -664"/>
              <a:gd name="adj2" fmla="val 66264"/>
              <a:gd name="adj3" fmla="val 16667"/>
            </a:avLst>
          </a:prstGeom>
          <a:solidFill>
            <a:srgbClr val="FFFFEB"/>
          </a:solidFill>
          <a:ln w="57150">
            <a:solidFill>
              <a:srgbClr val="01B3B7"/>
            </a:solidFill>
          </a:ln>
        </p:spPr>
        <p:style>
          <a:lnRef idx="2">
            <a:schemeClr val="dk1"/>
          </a:lnRef>
          <a:fillRef idx="1">
            <a:schemeClr val="lt1"/>
          </a:fillRef>
          <a:effectRef idx="0">
            <a:schemeClr val="dk1"/>
          </a:effectRef>
          <a:fontRef idx="minor">
            <a:schemeClr val="dk1"/>
          </a:fontRef>
        </p:style>
        <p:txBody>
          <a:bodyPr lIns="108000" rIns="108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9pPr>
          </a:lstStyle>
          <a:p>
            <a:pPr>
              <a:defRPr kumimoji="1" sz="1800" b="0" i="0" normalizeH="0" noProof="0">
                <a:uLnTx/>
                <a:uFillTx/>
                <a:latin typeface="Calibri"/>
                <a:ea typeface="Arial" panose="020B0604020202020204" pitchFamily="34" charset="0"/>
                <a:cs typeface="Arial" panose="020B0604020202020204" pitchFamily="34" charset="0"/>
              </a:defRPr>
            </a:pPr>
            <a:r>
              <a:rPr lang="ja-JP" altLang="en-US" sz="40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家族や友人に</a:t>
            </a:r>
            <a:br>
              <a:rPr lang="en-US" altLang="ja-JP" sz="40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40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これまでどおり</a:t>
            </a:r>
            <a:endParaRPr lang="en-US" altLang="ja-JP" sz="40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endParaRPr>
          </a:p>
          <a:p>
            <a:pPr>
              <a:defRPr kumimoji="1" sz="1800" b="0" i="0" normalizeH="0" noProof="0">
                <a:uLnTx/>
                <a:uFillTx/>
                <a:latin typeface="Calibri"/>
                <a:ea typeface="Arial" panose="020B0604020202020204" pitchFamily="34" charset="0"/>
                <a:cs typeface="Arial" panose="020B0604020202020204" pitchFamily="34" charset="0"/>
              </a:defRPr>
            </a:pPr>
            <a:r>
              <a:rPr lang="ja-JP" altLang="en-US" sz="40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接してほしい。</a:t>
            </a:r>
            <a:endParaRPr lang="ja-JP" altLang="en-US" sz="4000" b="1" dirty="0">
              <a:solidFill>
                <a:prstClr val="black"/>
              </a:solidFill>
              <a:highlight>
                <a:srgbClr val="FFFF00"/>
              </a:highlight>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1" name="図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9578" y="2589939"/>
            <a:ext cx="3600009" cy="2074933"/>
          </a:xfrm>
          <a:prstGeom prst="rect">
            <a:avLst/>
          </a:prstGeom>
        </p:spPr>
      </p:pic>
      <p:pic>
        <p:nvPicPr>
          <p:cNvPr id="2" name="図 1">
            <a:extLst>
              <a:ext uri="{FF2B5EF4-FFF2-40B4-BE49-F238E27FC236}">
                <a16:creationId xmlns:a16="http://schemas.microsoft.com/office/drawing/2014/main" id="{579E48EF-F456-DB8F-5A39-3B9D3A318E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1978" y="2742339"/>
            <a:ext cx="3600009" cy="2074933"/>
          </a:xfrm>
          <a:prstGeom prst="rect">
            <a:avLst/>
          </a:prstGeom>
        </p:spPr>
      </p:pic>
      <p:sp>
        <p:nvSpPr>
          <p:cNvPr id="3" name="テキスト ボックス 2">
            <a:extLst>
              <a:ext uri="{FF2B5EF4-FFF2-40B4-BE49-F238E27FC236}">
                <a16:creationId xmlns:a16="http://schemas.microsoft.com/office/drawing/2014/main" id="{AF7915BB-1BEE-2E2C-5126-CA54BA435CA5}"/>
              </a:ext>
            </a:extLst>
          </p:cNvPr>
          <p:cNvSpPr txBox="1"/>
          <p:nvPr/>
        </p:nvSpPr>
        <p:spPr>
          <a:xfrm>
            <a:off x="5486400" y="4721587"/>
            <a:ext cx="646331" cy="369332"/>
          </a:xfrm>
          <a:prstGeom prst="rect">
            <a:avLst/>
          </a:prstGeom>
          <a:noFill/>
        </p:spPr>
        <p:txBody>
          <a:bodyPr wrap="none" rtlCol="0">
            <a:spAutoFit/>
          </a:bodyPr>
          <a:lstStyle/>
          <a:p>
            <a:r>
              <a:rPr kumimoji="1" lang="ja-JP" altLang="en-US" b="1">
                <a:solidFill>
                  <a:schemeClr val="bg1"/>
                </a:solidFill>
              </a:rPr>
              <a:t>かん</a:t>
            </a:r>
          </a:p>
        </p:txBody>
      </p:sp>
    </p:spTree>
    <p:extLst>
      <p:ext uri="{BB962C8B-B14F-4D97-AF65-F5344CB8AC3E}">
        <p14:creationId xmlns:p14="http://schemas.microsoft.com/office/powerpoint/2010/main" val="229168235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fill="hold" grpId="0" nodeType="after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nodeType="afterGroup">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nodeType="afterGroup">
                            <p:stCondLst>
                              <p:cond delay="1500"/>
                            </p:stCondLst>
                            <p:childTnLst>
                              <p:par>
                                <p:cTn id="13" presetID="14" presetClass="entr" presetSubtype="10" fill="hold" grpId="0" nodeType="afterEffect">
                                  <p:stCondLst>
                                    <p:cond delay="250"/>
                                  </p:stCondLst>
                                  <p:childTnLst>
                                    <p:set>
                                      <p:cBhvr>
                                        <p:cTn id="14" dur="1" fill="hold">
                                          <p:stCondLst>
                                            <p:cond delay="0"/>
                                          </p:stCondLst>
                                        </p:cTn>
                                        <p:tgtEl>
                                          <p:spTgt spid="12"/>
                                        </p:tgtEl>
                                        <p:attrNameLst>
                                          <p:attrName>style.visibility</p:attrName>
                                        </p:attrNameLst>
                                      </p:cBhvr>
                                      <p:to>
                                        <p:strVal val="visible"/>
                                      </p:to>
                                    </p:set>
                                    <p:animEffect transition="in" filter="randombar(horizontal)">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092E031-320C-0FD1-3E32-518D8C6075F0}"/>
              </a:ext>
            </a:extLst>
          </p:cNvPr>
          <p:cNvSpPr>
            <a:spLocks noGrp="1"/>
          </p:cNvSpPr>
          <p:nvPr>
            <p:ph type="title"/>
          </p:nvPr>
        </p:nvSpPr>
        <p:spPr>
          <a:xfrm>
            <a:off x="838200" y="275622"/>
            <a:ext cx="10515600" cy="1325563"/>
          </a:xfrm>
        </p:spPr>
        <p:txBody>
          <a:bodyPr/>
          <a:lstStyle/>
          <a:p>
            <a:pPr algn="ctr"/>
            <a:r>
              <a:rPr kumimoji="1" lang="ja-JP" altLang="en-US"/>
              <a:t>今日のおはなし</a:t>
            </a:r>
          </a:p>
        </p:txBody>
      </p:sp>
      <p:sp>
        <p:nvSpPr>
          <p:cNvPr id="3" name="コンテンツ プレースホルダー 2">
            <a:extLst>
              <a:ext uri="{FF2B5EF4-FFF2-40B4-BE49-F238E27FC236}">
                <a16:creationId xmlns:a16="http://schemas.microsoft.com/office/drawing/2014/main" id="{B752A599-7C37-9376-B282-E14A4836859B}"/>
              </a:ext>
            </a:extLst>
          </p:cNvPr>
          <p:cNvSpPr>
            <a:spLocks noGrp="1"/>
          </p:cNvSpPr>
          <p:nvPr>
            <p:ph idx="1"/>
          </p:nvPr>
        </p:nvSpPr>
        <p:spPr>
          <a:xfrm>
            <a:off x="1096991" y="1392457"/>
            <a:ext cx="10515600" cy="5505449"/>
          </a:xfrm>
        </p:spPr>
        <p:txBody>
          <a:bodyPr>
            <a:normAutofit/>
          </a:bodyPr>
          <a:lstStyle/>
          <a:p>
            <a:r>
              <a:rPr kumimoji="1" lang="ja-JP" altLang="en-US" sz="3600"/>
              <a:t>がんってどんな病気？</a:t>
            </a:r>
            <a:endParaRPr kumimoji="1" lang="en-US" altLang="ja-JP" sz="3600" dirty="0"/>
          </a:p>
          <a:p>
            <a:pPr marL="0" indent="0">
              <a:buNone/>
            </a:pPr>
            <a:endParaRPr lang="en-US" altLang="ja-JP" sz="3200" dirty="0"/>
          </a:p>
          <a:p>
            <a:r>
              <a:rPr lang="ja-JP" altLang="en-US" sz="3600"/>
              <a:t>がんの原因はなんだろう</a:t>
            </a:r>
            <a:endParaRPr lang="en-US" altLang="ja-JP" sz="3600" dirty="0"/>
          </a:p>
          <a:p>
            <a:pPr marL="0" indent="0">
              <a:buNone/>
            </a:pPr>
            <a:endParaRPr lang="en-US" altLang="ja-JP" sz="3200" dirty="0"/>
          </a:p>
          <a:p>
            <a:r>
              <a:rPr lang="ja-JP" altLang="en-US" sz="3600"/>
              <a:t>もしがんになったら</a:t>
            </a:r>
            <a:r>
              <a:rPr lang="en-US" altLang="ja-JP" sz="3600" dirty="0"/>
              <a:t>…</a:t>
            </a:r>
          </a:p>
          <a:p>
            <a:pPr marL="0" indent="0">
              <a:buNone/>
            </a:pPr>
            <a:endParaRPr lang="en-US" altLang="ja-JP" sz="3200" dirty="0"/>
          </a:p>
          <a:p>
            <a:r>
              <a:rPr kumimoji="1" lang="ja-JP" altLang="en-US" sz="3600"/>
              <a:t>大切な人ががんになったら</a:t>
            </a:r>
            <a:r>
              <a:rPr kumimoji="1" lang="en-US" altLang="ja-JP" sz="3600" dirty="0"/>
              <a:t>…</a:t>
            </a:r>
          </a:p>
          <a:p>
            <a:endParaRPr kumimoji="1" lang="en-US" altLang="ja-JP" sz="3200" dirty="0"/>
          </a:p>
          <a:p>
            <a:endParaRPr kumimoji="1" lang="ja-JP" altLang="en-US" sz="3200"/>
          </a:p>
        </p:txBody>
      </p:sp>
      <p:sp>
        <p:nvSpPr>
          <p:cNvPr id="4" name="横巻き 3">
            <a:extLst>
              <a:ext uri="{FF2B5EF4-FFF2-40B4-BE49-F238E27FC236}">
                <a16:creationId xmlns:a16="http://schemas.microsoft.com/office/drawing/2014/main" id="{E375D004-A562-A603-6073-665CDDAFBD27}"/>
              </a:ext>
            </a:extLst>
          </p:cNvPr>
          <p:cNvSpPr/>
          <p:nvPr/>
        </p:nvSpPr>
        <p:spPr>
          <a:xfrm>
            <a:off x="1174980" y="2993935"/>
            <a:ext cx="10178819" cy="845615"/>
          </a:xfrm>
          <a:prstGeom prst="horizontalScroll">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kumimoji="1" lang="ja-JP" altLang="en-US" sz="3600" b="1"/>
              <a:t>生活習慣などリスクを正しく知ろう</a:t>
            </a:r>
          </a:p>
        </p:txBody>
      </p:sp>
      <p:sp>
        <p:nvSpPr>
          <p:cNvPr id="5" name="横巻き 4">
            <a:extLst>
              <a:ext uri="{FF2B5EF4-FFF2-40B4-BE49-F238E27FC236}">
                <a16:creationId xmlns:a16="http://schemas.microsoft.com/office/drawing/2014/main" id="{EABBCE90-69A9-7F84-E1C5-C8FE8E103B68}"/>
              </a:ext>
            </a:extLst>
          </p:cNvPr>
          <p:cNvSpPr/>
          <p:nvPr/>
        </p:nvSpPr>
        <p:spPr>
          <a:xfrm>
            <a:off x="1174980" y="1777956"/>
            <a:ext cx="10178819" cy="839667"/>
          </a:xfrm>
          <a:prstGeom prst="horizontalScroll">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3600" b="1"/>
              <a:t>だれもがなる病気</a:t>
            </a:r>
          </a:p>
        </p:txBody>
      </p:sp>
      <p:sp>
        <p:nvSpPr>
          <p:cNvPr id="6" name="横巻き 5">
            <a:extLst>
              <a:ext uri="{FF2B5EF4-FFF2-40B4-BE49-F238E27FC236}">
                <a16:creationId xmlns:a16="http://schemas.microsoft.com/office/drawing/2014/main" id="{4B445C95-542E-92AF-D87E-9BD98E03C6AF}"/>
              </a:ext>
            </a:extLst>
          </p:cNvPr>
          <p:cNvSpPr/>
          <p:nvPr/>
        </p:nvSpPr>
        <p:spPr>
          <a:xfrm>
            <a:off x="1174978" y="4119971"/>
            <a:ext cx="10178821" cy="923634"/>
          </a:xfrm>
          <a:prstGeom prst="horizontalScroll">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ja-JP" altLang="en-US" sz="3600" b="1"/>
              <a:t>がんになっても</a:t>
            </a:r>
            <a:r>
              <a:rPr kumimoji="1" lang="ja-JP" altLang="en-US" sz="3600" b="1"/>
              <a:t>自分らしくくらすことができる</a:t>
            </a:r>
          </a:p>
        </p:txBody>
      </p:sp>
      <p:sp>
        <p:nvSpPr>
          <p:cNvPr id="7" name="横巻き 6">
            <a:extLst>
              <a:ext uri="{FF2B5EF4-FFF2-40B4-BE49-F238E27FC236}">
                <a16:creationId xmlns:a16="http://schemas.microsoft.com/office/drawing/2014/main" id="{BD2D82F8-B8CA-A84B-B4FE-760408CC35F2}"/>
              </a:ext>
            </a:extLst>
          </p:cNvPr>
          <p:cNvSpPr/>
          <p:nvPr/>
        </p:nvSpPr>
        <p:spPr>
          <a:xfrm>
            <a:off x="1174978" y="5342865"/>
            <a:ext cx="10178821" cy="896433"/>
          </a:xfrm>
          <a:prstGeom prst="horizontalScroll">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kumimoji="1" lang="ja-JP" altLang="en-US" sz="3600" b="1"/>
              <a:t>その人の思いに耳をかたむけてみよう</a:t>
            </a:r>
          </a:p>
        </p:txBody>
      </p:sp>
    </p:spTree>
    <p:extLst>
      <p:ext uri="{BB962C8B-B14F-4D97-AF65-F5344CB8AC3E}">
        <p14:creationId xmlns:p14="http://schemas.microsoft.com/office/powerpoint/2010/main" val="2098889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1634</TotalTime>
  <Words>3292</Words>
  <Application>Microsoft Macintosh PowerPoint</Application>
  <PresentationFormat>ワイド画面</PresentationFormat>
  <Paragraphs>363</Paragraphs>
  <Slides>33</Slides>
  <Notes>27</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33</vt:i4>
      </vt:variant>
    </vt:vector>
  </HeadingPairs>
  <TitlesOfParts>
    <vt:vector size="48" baseType="lpstr">
      <vt:lpstr>-webkit-standard</vt:lpstr>
      <vt:lpstr>HGP創英角ｺﾞｼｯｸUB</vt:lpstr>
      <vt:lpstr>inherit</vt:lpstr>
      <vt:lpstr>ＭＳ Ｐゴシック</vt:lpstr>
      <vt:lpstr>YuMincho</vt:lpstr>
      <vt:lpstr>メイリオ</vt:lpstr>
      <vt:lpstr>游ゴシック</vt:lpstr>
      <vt:lpstr>游ゴシック Light</vt:lpstr>
      <vt:lpstr>游ゴシック Medium</vt:lpstr>
      <vt:lpstr>游明朝</vt:lpstr>
      <vt:lpstr>Arial</vt:lpstr>
      <vt:lpstr>Calibri</vt:lpstr>
      <vt:lpstr>Century Gothic</vt:lpstr>
      <vt:lpstr>Helvetica Neue</vt:lpstr>
      <vt:lpstr>Office テーマ</vt:lpstr>
      <vt:lpstr>がん教育 外部講師スライド</vt:lpstr>
      <vt:lpstr>がんについて いっしょに考えてみよう！</vt:lpstr>
      <vt:lpstr>自己紹介</vt:lpstr>
      <vt:lpstr>今日のおはなし</vt:lpstr>
      <vt:lpstr>がんってどんな病気？</vt:lpstr>
      <vt:lpstr>PowerPoint プレゼンテーション</vt:lpstr>
      <vt:lpstr>がんと診断される人はどの年齢層で多いか 2019年</vt:lpstr>
      <vt:lpstr>🇯🇵日本のがんの現状</vt:lpstr>
      <vt:lpstr>がんはどうやってできるの？</vt:lpstr>
      <vt:lpstr>PowerPoint プレゼンテーション</vt:lpstr>
      <vt:lpstr>PowerPoint プレゼンテーション</vt:lpstr>
      <vt:lpstr>がんの原因はなんだろう</vt:lpstr>
      <vt:lpstr>クイズ！</vt:lpstr>
      <vt:lpstr>Q. がんになりやすくしてしまうものはどれでしょう？</vt:lpstr>
      <vt:lpstr>PowerPoint プレゼンテーション</vt:lpstr>
      <vt:lpstr>どれだけのがんが予防可能なのか？</vt:lpstr>
      <vt:lpstr>PowerPoint プレゼンテーション</vt:lpstr>
      <vt:lpstr>PowerPoint プレゼンテーション</vt:lpstr>
      <vt:lpstr>PowerPoint プレゼンテーション</vt:lpstr>
      <vt:lpstr>HPVヒトパピローマウィルスってなに？</vt:lpstr>
      <vt:lpstr>PowerPoint プレゼンテーション</vt:lpstr>
      <vt:lpstr>PowerPoint プレゼンテーション</vt:lpstr>
      <vt:lpstr>PowerPoint プレゼンテーション</vt:lpstr>
      <vt:lpstr>クイズ！</vt:lpstr>
      <vt:lpstr>Q. がんを早期発見できる可能性があるのはどれ？</vt:lpstr>
      <vt:lpstr>PowerPoint プレゼンテーション</vt:lpstr>
      <vt:lpstr>もしがんになったら…</vt:lpstr>
      <vt:lpstr>PowerPoint プレゼンテーション</vt:lpstr>
      <vt:lpstr>PowerPoint プレゼンテーション</vt:lpstr>
      <vt:lpstr>PowerPoint プレゼンテーション</vt:lpstr>
      <vt:lpstr>大切な人ががんになったら…</vt:lpstr>
      <vt:lpstr>PowerPoint プレゼンテーション</vt:lpstr>
      <vt:lpstr>今日のおはなし</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がん教育 外部講師スライド</dc:title>
  <dc:creator>tomoko taniyama</dc:creator>
  <cp:lastModifiedBy>taniyama tomoko</cp:lastModifiedBy>
  <cp:revision>98</cp:revision>
  <dcterms:created xsi:type="dcterms:W3CDTF">2023-08-01T04:01:14Z</dcterms:created>
  <dcterms:modified xsi:type="dcterms:W3CDTF">2024-01-20T06:28:50Z</dcterms:modified>
</cp:coreProperties>
</file>